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17A9-6DA9-40E5-9A44-F7732186D936}" type="datetimeFigureOut">
              <a:rPr lang="fi-FI" smtClean="0"/>
              <a:t>17.9.2014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F7F2-9A72-4202-85C6-1C7AEADFEF0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kku\Desktop\Documents\SKill%20Center\WPC%20Client%20mtl\Conex%20Wood%20Extruder\valmis_kiert&#228;v&#228;_kamera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kku\Desktop\Documents\SKill%20Center\WPC%20Client%20mtl\Conex%20Wood%20Extruder\Boards%20&amp;%20Panels.wm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pic>
        <p:nvPicPr>
          <p:cNvPr id="3075" name="Picture 3" descr="C:\Users\Markku\Desktop\nettikuvat\uudet\Flickr Mazza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20888"/>
            <a:ext cx="7632848" cy="3816424"/>
          </a:xfrm>
          <a:prstGeom prst="rect">
            <a:avLst/>
          </a:prstGeom>
          <a:noFill/>
        </p:spPr>
      </p:pic>
      <p:sp>
        <p:nvSpPr>
          <p:cNvPr id="8" name="Tekstikehys 7"/>
          <p:cNvSpPr txBox="1"/>
          <p:nvPr/>
        </p:nvSpPr>
        <p:spPr>
          <a:xfrm>
            <a:off x="611560" y="90872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Multilayer</a:t>
            </a:r>
            <a:r>
              <a:rPr lang="fi-FI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WPC-Extrusion</a:t>
            </a:r>
            <a:endParaRPr lang="fi-FI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4000" b="1" dirty="0" err="1" smtClean="0">
                <a:solidFill>
                  <a:srgbClr val="0070C0"/>
                </a:solidFill>
              </a:rPr>
              <a:t>Advantages</a:t>
            </a:r>
            <a:r>
              <a:rPr lang="fi-FI" sz="4000" b="1" dirty="0" smtClean="0">
                <a:solidFill>
                  <a:srgbClr val="0070C0"/>
                </a:solidFill>
              </a:rPr>
              <a:t> and </a:t>
            </a:r>
            <a:r>
              <a:rPr lang="fi-FI" sz="4000" b="1" dirty="0" err="1" smtClean="0">
                <a:solidFill>
                  <a:srgbClr val="0070C0"/>
                </a:solidFill>
              </a:rPr>
              <a:t>Cost</a:t>
            </a:r>
            <a:r>
              <a:rPr lang="fi-FI" sz="4000" b="1" dirty="0" smtClean="0">
                <a:solidFill>
                  <a:srgbClr val="0070C0"/>
                </a:solidFill>
              </a:rPr>
              <a:t> </a:t>
            </a:r>
            <a:r>
              <a:rPr lang="fi-FI" sz="4000" b="1" dirty="0" err="1" smtClean="0">
                <a:solidFill>
                  <a:srgbClr val="0070C0"/>
                </a:solidFill>
              </a:rPr>
              <a:t>Reduction</a:t>
            </a:r>
            <a:endParaRPr lang="fi-FI" sz="4000" b="1" dirty="0">
              <a:solidFill>
                <a:srgbClr val="0070C0"/>
              </a:solidFill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1331640" y="63093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Markku </a:t>
            </a:r>
            <a:r>
              <a:rPr lang="fi-FI" sz="2400" b="1" dirty="0" err="1" smtClean="0"/>
              <a:t>Vilkki</a:t>
            </a:r>
            <a:r>
              <a:rPr lang="fi-FI" sz="2400" b="1" dirty="0" smtClean="0"/>
              <a:t>	   CEO	</a:t>
            </a:r>
            <a:r>
              <a:rPr lang="fi-FI" sz="2400" b="1" dirty="0" err="1" smtClean="0"/>
              <a:t>Conenor</a:t>
            </a:r>
            <a:r>
              <a:rPr lang="fi-FI" sz="2400" b="1" dirty="0" smtClean="0"/>
              <a:t> Ltd</a:t>
            </a:r>
            <a:endParaRPr lang="fi-F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pic>
        <p:nvPicPr>
          <p:cNvPr id="5" name="Kuva 4" descr="CWE 500-2 layout op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6332" y="2636912"/>
            <a:ext cx="5096108" cy="3600400"/>
          </a:xfrm>
          <a:prstGeom prst="rect">
            <a:avLst/>
          </a:prstGeom>
        </p:spPr>
      </p:pic>
      <p:pic>
        <p:nvPicPr>
          <p:cNvPr id="6" name="Kuva 5" descr="CWE princi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607570"/>
            <a:ext cx="2740634" cy="2189581"/>
          </a:xfrm>
          <a:prstGeom prst="rect">
            <a:avLst/>
          </a:prstGeom>
        </p:spPr>
      </p:pic>
      <p:pic>
        <p:nvPicPr>
          <p:cNvPr id="7" name="Kuva 6" descr="TUOTTE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788532"/>
            <a:ext cx="2699792" cy="2024844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611560" y="1013827"/>
            <a:ext cx="7920880" cy="830997"/>
          </a:xfrm>
          <a:prstGeom prst="rect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Multilayer</a:t>
            </a:r>
            <a:r>
              <a:rPr lang="fi-FI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WPC-Extrusion</a:t>
            </a:r>
            <a:endParaRPr lang="fi-FI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39552" y="19313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i-FI" sz="3200" dirty="0" err="1" smtClean="0"/>
              <a:t>Multilayer</a:t>
            </a:r>
            <a:r>
              <a:rPr lang="fi-FI" sz="3200" dirty="0" smtClean="0"/>
              <a:t> </a:t>
            </a:r>
            <a:r>
              <a:rPr lang="fi-FI" sz="3200" dirty="0" err="1" smtClean="0"/>
              <a:t>WPCs</a:t>
            </a:r>
            <a:r>
              <a:rPr lang="fi-FI" sz="3200" dirty="0" smtClean="0"/>
              <a:t> </a:t>
            </a:r>
            <a:r>
              <a:rPr lang="fi-FI" sz="3200" dirty="0" err="1" smtClean="0"/>
              <a:t>with</a:t>
            </a:r>
            <a:r>
              <a:rPr lang="fi-FI" sz="3200" dirty="0" smtClean="0"/>
              <a:t> 2-rotor </a:t>
            </a:r>
            <a:r>
              <a:rPr lang="fi-FI" sz="3200" dirty="0" err="1" smtClean="0"/>
              <a:t>Conex®-extruder</a:t>
            </a:r>
            <a:endParaRPr lang="fi-FI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pic>
        <p:nvPicPr>
          <p:cNvPr id="5" name="valmis_kiertävä_kamer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1624480"/>
            <a:ext cx="6840760" cy="5116888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251520" y="90872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i-FI" sz="3200" u="sng" dirty="0" err="1" smtClean="0"/>
              <a:t>Animation</a:t>
            </a:r>
            <a:r>
              <a:rPr lang="fi-FI" sz="3200" u="sng" dirty="0" smtClean="0"/>
              <a:t>:</a:t>
            </a:r>
            <a:r>
              <a:rPr lang="fi-FI" sz="3200" dirty="0" smtClean="0"/>
              <a:t>		2-rotor </a:t>
            </a:r>
            <a:r>
              <a:rPr lang="fi-FI" sz="3200" dirty="0" err="1" smtClean="0"/>
              <a:t>Conex®-extruder</a:t>
            </a:r>
            <a:endParaRPr lang="fi-FI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pic>
        <p:nvPicPr>
          <p:cNvPr id="5" name="Boards &amp; Panel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81947" y="1579612"/>
            <a:ext cx="6882341" cy="5161756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251520" y="90872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fi-FI" sz="3200" u="sng" dirty="0" err="1" smtClean="0"/>
              <a:t>Animation</a:t>
            </a:r>
            <a:r>
              <a:rPr lang="fi-FI" sz="3200" u="sng" dirty="0" smtClean="0"/>
              <a:t>:</a:t>
            </a:r>
            <a:r>
              <a:rPr lang="fi-FI" sz="3200" dirty="0" smtClean="0"/>
              <a:t>	 </a:t>
            </a:r>
            <a:r>
              <a:rPr lang="fi-FI" sz="3200" dirty="0" err="1" smtClean="0"/>
              <a:t>Multilayer</a:t>
            </a:r>
            <a:r>
              <a:rPr lang="fi-FI" sz="3200" dirty="0" smtClean="0"/>
              <a:t> </a:t>
            </a:r>
            <a:r>
              <a:rPr lang="fi-FI" sz="3200" dirty="0" err="1" smtClean="0"/>
              <a:t>Panels</a:t>
            </a:r>
            <a:r>
              <a:rPr lang="fi-FI" sz="3200" dirty="0" smtClean="0"/>
              <a:t> </a:t>
            </a:r>
            <a:r>
              <a:rPr lang="fi-FI" sz="3200" dirty="0" err="1" smtClean="0"/>
              <a:t>with</a:t>
            </a:r>
            <a:r>
              <a:rPr lang="fi-FI" sz="3200" dirty="0" smtClean="0"/>
              <a:t> 2-rotor </a:t>
            </a:r>
            <a:r>
              <a:rPr lang="fi-FI" sz="3200" dirty="0" err="1" smtClean="0"/>
              <a:t>Conex</a:t>
            </a:r>
            <a:r>
              <a:rPr lang="fi-FI" sz="3200" dirty="0" smtClean="0"/>
              <a:t>®</a:t>
            </a:r>
            <a:endParaRPr lang="fi-FI" sz="3200" dirty="0"/>
          </a:p>
          <a:p>
            <a:pPr marL="514350" indent="-514350"/>
            <a:endParaRPr lang="fi-FI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323528" y="105273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SAVINGS IN MATERIAL </a:t>
            </a:r>
            <a:r>
              <a:rPr lang="en-US" sz="3200" b="1" dirty="0" smtClean="0"/>
              <a:t>COSTS</a:t>
            </a:r>
            <a:endParaRPr lang="en-US" dirty="0"/>
          </a:p>
          <a:p>
            <a:r>
              <a:rPr lang="en-US" sz="2400" dirty="0"/>
              <a:t>E</a:t>
            </a:r>
            <a:r>
              <a:rPr lang="en-US" sz="2400" dirty="0" smtClean="0"/>
              <a:t>xample calculation </a:t>
            </a:r>
            <a:r>
              <a:rPr lang="en-US" sz="2400" dirty="0"/>
              <a:t>for a solid decking board 140x28mm (3,5 kg/m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endParaRPr lang="en-US" sz="1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 Material </a:t>
            </a:r>
            <a:r>
              <a:rPr lang="en-US" sz="2400" dirty="0"/>
              <a:t>unit prices used in the calculation (</a:t>
            </a:r>
            <a:r>
              <a:rPr lang="en-US" sz="2400" dirty="0" err="1"/>
              <a:t>Eur</a:t>
            </a:r>
            <a:r>
              <a:rPr lang="en-US" sz="2400" dirty="0"/>
              <a:t>/kg) :           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fibre</a:t>
            </a:r>
            <a:r>
              <a:rPr lang="en-US" sz="2400" dirty="0" smtClean="0"/>
              <a:t> 0,2 - virgin </a:t>
            </a:r>
            <a:r>
              <a:rPr lang="en-US" sz="2400" dirty="0"/>
              <a:t>plastics </a:t>
            </a:r>
            <a:r>
              <a:rPr lang="en-US" sz="2400" dirty="0" smtClean="0"/>
              <a:t>1,5  - recycled </a:t>
            </a:r>
            <a:r>
              <a:rPr lang="en-US" sz="2400" dirty="0"/>
              <a:t>plastics </a:t>
            </a:r>
            <a:r>
              <a:rPr lang="en-US" sz="2400" dirty="0" smtClean="0"/>
              <a:t>0,65 - processing </a:t>
            </a:r>
            <a:r>
              <a:rPr lang="en-US" sz="2400" dirty="0"/>
              <a:t>aid </a:t>
            </a:r>
            <a:r>
              <a:rPr lang="en-US" sz="2400" dirty="0" smtClean="0"/>
              <a:t>4,5 - </a:t>
            </a:r>
            <a:r>
              <a:rPr lang="en-US" sz="2400" dirty="0"/>
              <a:t>coupling agent </a:t>
            </a:r>
            <a:r>
              <a:rPr lang="en-US" sz="2400" dirty="0" smtClean="0"/>
              <a:t>5,5 - </a:t>
            </a:r>
            <a:r>
              <a:rPr lang="en-US" sz="2400" dirty="0"/>
              <a:t>color pigment </a:t>
            </a:r>
            <a:r>
              <a:rPr lang="en-US" sz="2400" dirty="0" smtClean="0"/>
              <a:t>10 - UV-stab</a:t>
            </a:r>
            <a:r>
              <a:rPr lang="en-US" sz="2400" dirty="0"/>
              <a:t>. </a:t>
            </a:r>
            <a:r>
              <a:rPr lang="en-US" sz="2400" dirty="0" smtClean="0"/>
              <a:t>19</a:t>
            </a:r>
          </a:p>
          <a:p>
            <a:endParaRPr lang="en-US" sz="1400" dirty="0"/>
          </a:p>
          <a:p>
            <a:r>
              <a:rPr lang="en-US" sz="2400" b="1" u="sng" dirty="0" smtClean="0"/>
              <a:t>single layer </a:t>
            </a:r>
            <a:r>
              <a:rPr lang="en-US" sz="2400" b="1" u="sng" dirty="0"/>
              <a:t>profile 4,02 </a:t>
            </a:r>
            <a:r>
              <a:rPr lang="en-US" sz="2400" b="1" u="sng" dirty="0" err="1" smtClean="0"/>
              <a:t>Eur</a:t>
            </a:r>
            <a:r>
              <a:rPr lang="en-US" sz="2400" b="1" u="sng" dirty="0" smtClean="0"/>
              <a:t>/m </a:t>
            </a:r>
            <a:r>
              <a:rPr lang="en-US" sz="2400" b="1" dirty="0" smtClean="0"/>
              <a:t>	</a:t>
            </a:r>
            <a:r>
              <a:rPr lang="en-US" sz="2400" b="1" u="sng" dirty="0" smtClean="0"/>
              <a:t>multilayer profile </a:t>
            </a:r>
            <a:r>
              <a:rPr lang="en-US" sz="2400" b="1" u="sng" dirty="0"/>
              <a:t>2,40 </a:t>
            </a:r>
            <a:r>
              <a:rPr lang="en-US" sz="2400" b="1" u="sng" dirty="0" err="1"/>
              <a:t>Eur</a:t>
            </a:r>
            <a:r>
              <a:rPr lang="en-US" sz="2400" b="1" u="sng" dirty="0"/>
              <a:t>/m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material cost savings 1,62 </a:t>
            </a:r>
            <a:r>
              <a:rPr lang="en-US" sz="3200" b="1" dirty="0" err="1" smtClean="0">
                <a:solidFill>
                  <a:srgbClr val="FF0000"/>
                </a:solidFill>
              </a:rPr>
              <a:t>Eur</a:t>
            </a:r>
            <a:r>
              <a:rPr lang="en-US" sz="3200" b="1" dirty="0" smtClean="0">
                <a:solidFill>
                  <a:srgbClr val="FF0000"/>
                </a:solidFill>
              </a:rPr>
              <a:t>/m equals -40,2%</a:t>
            </a:r>
          </a:p>
          <a:p>
            <a:pPr algn="ctr"/>
            <a:endParaRPr lang="en-US" sz="1400" dirty="0" smtClean="0"/>
          </a:p>
          <a:p>
            <a:r>
              <a:rPr lang="en-US" sz="2000" u="sng" dirty="0" smtClean="0"/>
              <a:t>Note; </a:t>
            </a:r>
            <a:r>
              <a:rPr lang="en-US" sz="2000" dirty="0" smtClean="0"/>
              <a:t>	both single layer and multilayer boards have exactly the same material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formulation at board surface </a:t>
            </a:r>
          </a:p>
          <a:p>
            <a:endParaRPr lang="en-US" sz="3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7" y="5215800"/>
            <a:ext cx="2074942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Multilayer WPC-decking boards using mixed color recycled plastics at WPC-core lay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229368"/>
            <a:ext cx="2690391" cy="15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23528" y="980728"/>
            <a:ext cx="88204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ADVANTAGES IN MATERIAL LOGISTICS</a:t>
            </a: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core </a:t>
            </a:r>
            <a:r>
              <a:rPr lang="en-US" sz="2000" dirty="0"/>
              <a:t>layer can utilize such plastics waste (mixed, hybrid, contaminated, etc.)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which </a:t>
            </a:r>
            <a:r>
              <a:rPr lang="en-US" sz="2000" dirty="0"/>
              <a:t>are not adequate for the surface layer due aesthetics or </a:t>
            </a:r>
            <a:r>
              <a:rPr lang="en-US" sz="2000" dirty="0" smtClean="0"/>
              <a:t>properties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core </a:t>
            </a:r>
            <a:r>
              <a:rPr lang="en-US" sz="2000" dirty="0"/>
              <a:t>layer can utilize various types of plastics waste available from alternative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sources </a:t>
            </a:r>
            <a:r>
              <a:rPr lang="en-US" sz="2000" dirty="0"/>
              <a:t>and thus reducing dependency of supplies and avoid possible </a:t>
            </a:r>
            <a:r>
              <a:rPr lang="en-US" sz="2000" dirty="0" smtClean="0"/>
              <a:t>sudden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/>
              <a:t>shortcomings 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core </a:t>
            </a:r>
            <a:r>
              <a:rPr lang="en-US" sz="2000" dirty="0"/>
              <a:t>layer gives freedom and adds flexibility in short lead times to adopt </a:t>
            </a:r>
            <a:r>
              <a:rPr lang="en-US" sz="2000" dirty="0" smtClean="0"/>
              <a:t>new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waste materials coming available at marginal or no </a:t>
            </a:r>
            <a:r>
              <a:rPr lang="en-US" sz="2000" dirty="0" smtClean="0"/>
              <a:t>cost</a:t>
            </a:r>
          </a:p>
          <a:p>
            <a:endParaRPr lang="en-US" sz="1400" dirty="0"/>
          </a:p>
          <a:p>
            <a:r>
              <a:rPr lang="en-US" sz="3200" b="1" dirty="0"/>
              <a:t>TAILORING PROPERTIES</a:t>
            </a: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high </a:t>
            </a:r>
            <a:r>
              <a:rPr lang="en-US" sz="2000" dirty="0" err="1"/>
              <a:t>fibre</a:t>
            </a:r>
            <a:r>
              <a:rPr lang="en-US" sz="2000" dirty="0"/>
              <a:t> content at core (up to 80%) and less at surface (ca.60%) where </a:t>
            </a:r>
            <a:r>
              <a:rPr lang="en-US" sz="2000" dirty="0" smtClean="0"/>
              <a:t>more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plastics is </a:t>
            </a:r>
            <a:r>
              <a:rPr lang="en-US" sz="2000" dirty="0" smtClean="0"/>
              <a:t>needed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simple </a:t>
            </a:r>
            <a:r>
              <a:rPr lang="en-US" sz="2000" dirty="0"/>
              <a:t>material formulation at core with less or no expensive additives </a:t>
            </a:r>
            <a:endParaRPr lang="en-US" sz="2000" dirty="0" smtClean="0"/>
          </a:p>
          <a:p>
            <a:r>
              <a:rPr lang="en-US" sz="2000" dirty="0" smtClean="0"/>
              <a:t>  enables </a:t>
            </a:r>
            <a:r>
              <a:rPr lang="en-US" sz="2000" dirty="0"/>
              <a:t>to focus on tailoring the surface formulation and building on </a:t>
            </a:r>
            <a:r>
              <a:rPr lang="en-US" sz="2000" dirty="0" smtClean="0"/>
              <a:t>properties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cooling </a:t>
            </a:r>
            <a:r>
              <a:rPr lang="en-US" sz="2000" dirty="0"/>
              <a:t>of product core at higher </a:t>
            </a:r>
            <a:r>
              <a:rPr lang="en-US" sz="2000" dirty="0" err="1"/>
              <a:t>fibre</a:t>
            </a:r>
            <a:r>
              <a:rPr lang="en-US" sz="2000" dirty="0"/>
              <a:t> content is quicker and makes it easier </a:t>
            </a:r>
            <a:r>
              <a:rPr lang="en-US" sz="2000" dirty="0" smtClean="0"/>
              <a:t>for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dimensional stability when less plastics is present meaning shorter lines and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higher </a:t>
            </a:r>
            <a:r>
              <a:rPr lang="en-US" sz="2000" dirty="0"/>
              <a:t>line speeds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611560" y="1196752"/>
            <a:ext cx="7920880" cy="2462213"/>
          </a:xfrm>
          <a:prstGeom prst="rect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fi-FI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Wood </a:t>
            </a:r>
            <a:r>
              <a:rPr lang="fi-FI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endParaRPr lang="fi-FI" sz="48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Composites</a:t>
            </a:r>
            <a:r>
              <a:rPr lang="fi-FI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i-FI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Multilayers</a:t>
            </a:r>
            <a:r>
              <a:rPr lang="fi-FI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  <a:p>
            <a:pPr algn="ctr"/>
            <a:endParaRPr lang="fi-FI" sz="1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i-FI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48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i-FI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</p:txBody>
      </p:sp>
      <p:pic>
        <p:nvPicPr>
          <p:cNvPr id="9" name="Kuva 8" descr="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825304"/>
            <a:ext cx="4045424" cy="2340000"/>
          </a:xfrm>
          <a:prstGeom prst="rect">
            <a:avLst/>
          </a:prstGeom>
        </p:spPr>
      </p:pic>
      <p:pic>
        <p:nvPicPr>
          <p:cNvPr id="10" name="Kuva 9" descr="b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825304"/>
            <a:ext cx="4045424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896" y="4349080"/>
            <a:ext cx="3629014" cy="20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orakulmio 10"/>
          <p:cNvSpPr/>
          <p:nvPr/>
        </p:nvSpPr>
        <p:spPr>
          <a:xfrm>
            <a:off x="539552" y="3225750"/>
            <a:ext cx="3265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August </a:t>
            </a:r>
            <a:r>
              <a:rPr lang="fi-FI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</a:t>
            </a:r>
            <a:endParaRPr lang="fi-FI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kstikehys 11"/>
          <p:cNvSpPr txBox="1"/>
          <p:nvPr/>
        </p:nvSpPr>
        <p:spPr>
          <a:xfrm>
            <a:off x="4571206" y="1268760"/>
            <a:ext cx="43212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TO LEARN HOW TO RECYCLE AND USE </a:t>
            </a:r>
            <a:r>
              <a:rPr lang="fi-FI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 AND SIDE STREAMS AS RAW </a:t>
            </a:r>
            <a:r>
              <a:rPr lang="fi-FI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</a:t>
            </a:r>
            <a:r>
              <a:rPr lang="fi-FI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OR BETTER THREE TIMES </a:t>
            </a:r>
            <a:r>
              <a:rPr lang="fi-FI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fi-FI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fi-FI" sz="4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DOING IT !</a:t>
            </a:r>
            <a:endParaRPr lang="fi-FI" sz="44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www.footprintnetwork.org/images/article_uploads/EOD_2014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76" y="1052736"/>
            <a:ext cx="3566546" cy="234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467544" y="112474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Wood </a:t>
            </a:r>
            <a:r>
              <a:rPr lang="fi-FI" sz="3200" dirty="0" err="1" smtClean="0"/>
              <a:t>based</a:t>
            </a:r>
            <a:r>
              <a:rPr lang="fi-FI" sz="3200" dirty="0" smtClean="0"/>
              <a:t> </a:t>
            </a:r>
            <a:r>
              <a:rPr lang="fi-FI" sz="3200" dirty="0" err="1" smtClean="0"/>
              <a:t>composites</a:t>
            </a:r>
            <a:r>
              <a:rPr lang="fi-FI" sz="3200" dirty="0" smtClean="0"/>
              <a:t> </a:t>
            </a:r>
            <a:r>
              <a:rPr lang="fi-FI" sz="3200" dirty="0" err="1" smtClean="0"/>
              <a:t>are</a:t>
            </a:r>
            <a:r>
              <a:rPr lang="fi-FI" sz="3200" dirty="0" smtClean="0"/>
              <a:t> </a:t>
            </a:r>
            <a:r>
              <a:rPr lang="fi-FI" sz="3200" dirty="0" err="1" smtClean="0"/>
              <a:t>materials</a:t>
            </a:r>
            <a:r>
              <a:rPr lang="fi-FI" sz="3200" dirty="0" smtClean="0"/>
              <a:t> </a:t>
            </a:r>
            <a:r>
              <a:rPr lang="fi-FI" sz="3200" dirty="0" err="1" smtClean="0"/>
              <a:t>that</a:t>
            </a:r>
            <a:r>
              <a:rPr lang="fi-FI" sz="3200" dirty="0" smtClean="0"/>
              <a:t> </a:t>
            </a:r>
            <a:r>
              <a:rPr lang="fi-FI" sz="3200" dirty="0" err="1" smtClean="0"/>
              <a:t>have</a:t>
            </a:r>
            <a:r>
              <a:rPr lang="fi-FI" sz="3200" dirty="0" smtClean="0"/>
              <a:t> </a:t>
            </a:r>
            <a:r>
              <a:rPr lang="fi-FI" sz="3200" dirty="0" err="1" smtClean="0"/>
              <a:t>many</a:t>
            </a:r>
            <a:r>
              <a:rPr lang="fi-FI" sz="3200" dirty="0" smtClean="0"/>
              <a:t> </a:t>
            </a:r>
            <a:r>
              <a:rPr lang="fi-FI" sz="3200" dirty="0" err="1" smtClean="0"/>
              <a:t>many</a:t>
            </a:r>
            <a:r>
              <a:rPr lang="fi-FI" sz="3200" dirty="0" smtClean="0"/>
              <a:t> </a:t>
            </a:r>
            <a:r>
              <a:rPr lang="fi-FI" sz="3200" dirty="0" err="1" smtClean="0"/>
              <a:t>positive</a:t>
            </a:r>
            <a:r>
              <a:rPr lang="fi-FI" sz="3200" dirty="0" smtClean="0"/>
              <a:t> </a:t>
            </a:r>
            <a:r>
              <a:rPr lang="fi-FI" sz="3200" dirty="0" err="1" smtClean="0"/>
              <a:t>aspects</a:t>
            </a:r>
            <a:r>
              <a:rPr lang="fi-FI" sz="3200" dirty="0"/>
              <a:t> </a:t>
            </a:r>
            <a:r>
              <a:rPr lang="fi-FI" sz="3200" dirty="0" smtClean="0"/>
              <a:t>and </a:t>
            </a:r>
            <a:r>
              <a:rPr lang="fi-FI" sz="3200" dirty="0" err="1" smtClean="0"/>
              <a:t>global</a:t>
            </a:r>
            <a:r>
              <a:rPr lang="fi-FI" sz="3200" dirty="0" smtClean="0"/>
              <a:t> </a:t>
            </a:r>
            <a:r>
              <a:rPr lang="fi-FI" sz="3200" dirty="0" err="1" smtClean="0"/>
              <a:t>volumes</a:t>
            </a:r>
            <a:r>
              <a:rPr lang="fi-FI" sz="3200" dirty="0" smtClean="0"/>
              <a:t> </a:t>
            </a:r>
            <a:r>
              <a:rPr lang="fi-FI" sz="3200" dirty="0" err="1" smtClean="0"/>
              <a:t>are</a:t>
            </a:r>
            <a:r>
              <a:rPr lang="fi-FI" sz="3200" dirty="0" smtClean="0"/>
              <a:t> </a:t>
            </a:r>
            <a:r>
              <a:rPr lang="fi-FI" sz="3200" dirty="0" err="1" smtClean="0"/>
              <a:t>growing</a:t>
            </a:r>
            <a:r>
              <a:rPr lang="fi-FI" sz="3200" dirty="0" smtClean="0"/>
              <a:t> </a:t>
            </a:r>
            <a:r>
              <a:rPr lang="fi-FI" sz="3200" dirty="0" err="1" smtClean="0"/>
              <a:t>every</a:t>
            </a:r>
            <a:r>
              <a:rPr lang="fi-FI" sz="3200" dirty="0" smtClean="0"/>
              <a:t> </a:t>
            </a:r>
            <a:r>
              <a:rPr lang="fi-FI" sz="3200" dirty="0" err="1" smtClean="0"/>
              <a:t>year</a:t>
            </a:r>
            <a:r>
              <a:rPr lang="fi-FI" sz="3200" dirty="0" smtClean="0"/>
              <a:t> -  </a:t>
            </a:r>
          </a:p>
          <a:p>
            <a:endParaRPr lang="fi-FI" sz="1400" dirty="0"/>
          </a:p>
          <a:p>
            <a:r>
              <a:rPr lang="fi-FI" sz="3200" i="1" dirty="0" err="1" smtClean="0"/>
              <a:t>but</a:t>
            </a:r>
            <a:r>
              <a:rPr lang="fi-FI" sz="3200" i="1" dirty="0" smtClean="0"/>
              <a:t> </a:t>
            </a:r>
            <a:r>
              <a:rPr lang="fi-FI" sz="3200" i="1" dirty="0" err="1" smtClean="0"/>
              <a:t>yet</a:t>
            </a:r>
            <a:r>
              <a:rPr lang="fi-FI" sz="3200" i="1" dirty="0" smtClean="0"/>
              <a:t> </a:t>
            </a:r>
            <a:r>
              <a:rPr lang="fi-FI" sz="3200" i="1" dirty="0" err="1" smtClean="0"/>
              <a:t>used</a:t>
            </a:r>
            <a:r>
              <a:rPr lang="fi-FI" sz="3200" i="1" dirty="0" smtClean="0"/>
              <a:t> </a:t>
            </a:r>
            <a:r>
              <a:rPr lang="fi-FI" sz="3200" i="1" dirty="0" err="1" smtClean="0"/>
              <a:t>only</a:t>
            </a:r>
            <a:r>
              <a:rPr lang="fi-FI" sz="3200" i="1" dirty="0" smtClean="0"/>
              <a:t> </a:t>
            </a:r>
            <a:r>
              <a:rPr lang="fi-FI" sz="3200" i="1" dirty="0" err="1" smtClean="0"/>
              <a:t>marginally</a:t>
            </a:r>
            <a:r>
              <a:rPr lang="fi-FI" sz="3200" i="1" dirty="0" smtClean="0"/>
              <a:t> …</a:t>
            </a:r>
            <a:r>
              <a:rPr lang="fi-FI" sz="3200" i="1" dirty="0" err="1" smtClean="0"/>
              <a:t>why</a:t>
            </a:r>
            <a:r>
              <a:rPr lang="fi-FI" sz="3200" i="1" dirty="0" smtClean="0"/>
              <a:t> ?</a:t>
            </a:r>
          </a:p>
          <a:p>
            <a:endParaRPr lang="fi-FI" sz="3200" dirty="0"/>
          </a:p>
          <a:p>
            <a:pPr>
              <a:buFont typeface="Arial" charset="0"/>
              <a:buChar char="•"/>
            </a:pPr>
            <a:r>
              <a:rPr lang="fi-FI" sz="3200" dirty="0" smtClean="0"/>
              <a:t> Is </a:t>
            </a:r>
            <a:r>
              <a:rPr lang="fi-FI" sz="3200" dirty="0" err="1" smtClean="0"/>
              <a:t>it</a:t>
            </a:r>
            <a:r>
              <a:rPr lang="fi-FI" sz="3200" dirty="0" smtClean="0"/>
              <a:t> </a:t>
            </a:r>
            <a:r>
              <a:rPr lang="fi-FI" sz="3200" dirty="0" err="1" smtClean="0"/>
              <a:t>because</a:t>
            </a:r>
            <a:r>
              <a:rPr lang="fi-FI" sz="3200" dirty="0" smtClean="0"/>
              <a:t> of </a:t>
            </a:r>
            <a:r>
              <a:rPr lang="fi-FI" sz="3200" dirty="0" err="1" smtClean="0"/>
              <a:t>their</a:t>
            </a:r>
            <a:r>
              <a:rPr lang="fi-FI" sz="3200" dirty="0" smtClean="0"/>
              <a:t> </a:t>
            </a:r>
            <a:r>
              <a:rPr lang="fi-FI" sz="3200" dirty="0" err="1" smtClean="0"/>
              <a:t>perfomance</a:t>
            </a:r>
            <a:r>
              <a:rPr lang="fi-FI" sz="3200" dirty="0" smtClean="0"/>
              <a:t> … NO !</a:t>
            </a:r>
          </a:p>
          <a:p>
            <a:pPr>
              <a:buFont typeface="Arial" charset="0"/>
              <a:buChar char="•"/>
            </a:pPr>
            <a:r>
              <a:rPr lang="fi-FI" sz="3200" dirty="0"/>
              <a:t> </a:t>
            </a:r>
            <a:r>
              <a:rPr lang="fi-FI" sz="3200" dirty="0" smtClean="0"/>
              <a:t>Is </a:t>
            </a:r>
            <a:r>
              <a:rPr lang="fi-FI" sz="3200" dirty="0" err="1" smtClean="0"/>
              <a:t>it</a:t>
            </a:r>
            <a:r>
              <a:rPr lang="fi-FI" sz="3200" dirty="0" smtClean="0"/>
              <a:t> </a:t>
            </a:r>
            <a:r>
              <a:rPr lang="fi-FI" sz="3200" dirty="0" err="1" smtClean="0"/>
              <a:t>because</a:t>
            </a:r>
            <a:r>
              <a:rPr lang="fi-FI" sz="3200" dirty="0" smtClean="0"/>
              <a:t> </a:t>
            </a:r>
            <a:r>
              <a:rPr lang="fi-FI" sz="3200" dirty="0" err="1" smtClean="0"/>
              <a:t>they</a:t>
            </a:r>
            <a:r>
              <a:rPr lang="fi-FI" sz="3200" dirty="0" smtClean="0"/>
              <a:t> </a:t>
            </a:r>
            <a:r>
              <a:rPr lang="fi-FI" sz="3200" dirty="0" err="1" smtClean="0"/>
              <a:t>are</a:t>
            </a:r>
            <a:r>
              <a:rPr lang="fi-FI" sz="3200" dirty="0" smtClean="0"/>
              <a:t> </a:t>
            </a:r>
            <a:r>
              <a:rPr lang="fi-FI" sz="3200" dirty="0" err="1" smtClean="0"/>
              <a:t>not</a:t>
            </a:r>
            <a:r>
              <a:rPr lang="fi-FI" sz="3200" dirty="0" smtClean="0"/>
              <a:t> </a:t>
            </a:r>
            <a:r>
              <a:rPr lang="fi-FI" sz="3200" dirty="0" err="1" smtClean="0"/>
              <a:t>standardized</a:t>
            </a:r>
            <a:r>
              <a:rPr lang="fi-FI" sz="3200" dirty="0" smtClean="0"/>
              <a:t> … </a:t>
            </a:r>
          </a:p>
          <a:p>
            <a:r>
              <a:rPr lang="fi-FI" sz="3200" dirty="0" smtClean="0"/>
              <a:t>  </a:t>
            </a:r>
            <a:r>
              <a:rPr lang="fi-FI" sz="3200" dirty="0" err="1" smtClean="0"/>
              <a:t>partly</a:t>
            </a:r>
            <a:r>
              <a:rPr lang="fi-FI" sz="3200" dirty="0" smtClean="0"/>
              <a:t> </a:t>
            </a:r>
            <a:r>
              <a:rPr lang="fi-FI" sz="3200" dirty="0" err="1" smtClean="0"/>
              <a:t>yes</a:t>
            </a:r>
            <a:r>
              <a:rPr lang="fi-FI" sz="3200" dirty="0" smtClean="0"/>
              <a:t> ! ..</a:t>
            </a:r>
            <a:r>
              <a:rPr lang="fi-FI" sz="3200" dirty="0" err="1" smtClean="0"/>
              <a:t>but</a:t>
            </a:r>
            <a:r>
              <a:rPr lang="fi-FI" sz="3200" dirty="0" smtClean="0"/>
              <a:t> </a:t>
            </a:r>
            <a:r>
              <a:rPr lang="fi-FI" sz="3200" dirty="0" err="1" smtClean="0"/>
              <a:t>still</a:t>
            </a:r>
            <a:r>
              <a:rPr lang="fi-FI" sz="3200" dirty="0" smtClean="0"/>
              <a:t> </a:t>
            </a:r>
            <a:r>
              <a:rPr lang="fi-FI" sz="3200" dirty="0" err="1" smtClean="0"/>
              <a:t>that</a:t>
            </a:r>
            <a:r>
              <a:rPr lang="fi-FI" sz="3200" dirty="0" smtClean="0"/>
              <a:t> is </a:t>
            </a:r>
            <a:r>
              <a:rPr lang="fi-FI" sz="3200" dirty="0" err="1" smtClean="0"/>
              <a:t>not</a:t>
            </a:r>
            <a:r>
              <a:rPr lang="fi-FI" sz="3200" dirty="0" smtClean="0"/>
              <a:t> the main </a:t>
            </a:r>
            <a:r>
              <a:rPr lang="fi-FI" sz="3200" dirty="0" err="1" smtClean="0"/>
              <a:t>reason</a:t>
            </a:r>
            <a:endParaRPr lang="fi-FI" sz="3200" dirty="0" smtClean="0"/>
          </a:p>
          <a:p>
            <a:endParaRPr lang="fi-FI" sz="1400" dirty="0" smtClean="0"/>
          </a:p>
          <a:p>
            <a:pPr>
              <a:buFont typeface="Arial" charset="0"/>
              <a:buChar char="•"/>
            </a:pPr>
            <a:r>
              <a:rPr lang="fi-FI" sz="4000" b="1" dirty="0">
                <a:solidFill>
                  <a:srgbClr val="FF0000"/>
                </a:solidFill>
              </a:rPr>
              <a:t> </a:t>
            </a:r>
            <a:r>
              <a:rPr lang="fi-FI" sz="4000" b="1" dirty="0" err="1" smtClean="0">
                <a:solidFill>
                  <a:srgbClr val="FF0000"/>
                </a:solidFill>
              </a:rPr>
              <a:t>It</a:t>
            </a:r>
            <a:r>
              <a:rPr lang="fi-FI" sz="4000" b="1" dirty="0" smtClean="0">
                <a:solidFill>
                  <a:srgbClr val="FF0000"/>
                </a:solidFill>
              </a:rPr>
              <a:t> is </a:t>
            </a:r>
            <a:r>
              <a:rPr lang="fi-FI" sz="4000" b="1" dirty="0" err="1" smtClean="0">
                <a:solidFill>
                  <a:srgbClr val="FF0000"/>
                </a:solidFill>
              </a:rPr>
              <a:t>because</a:t>
            </a:r>
            <a:r>
              <a:rPr lang="fi-FI" sz="4000" b="1" dirty="0" smtClean="0">
                <a:solidFill>
                  <a:srgbClr val="FF0000"/>
                </a:solidFill>
              </a:rPr>
              <a:t> </a:t>
            </a:r>
            <a:r>
              <a:rPr lang="fi-FI" sz="4000" b="1" dirty="0" err="1" smtClean="0">
                <a:solidFill>
                  <a:srgbClr val="FF0000"/>
                </a:solidFill>
              </a:rPr>
              <a:t>they</a:t>
            </a:r>
            <a:r>
              <a:rPr lang="fi-FI" sz="4000" b="1" dirty="0" smtClean="0">
                <a:solidFill>
                  <a:srgbClr val="FF0000"/>
                </a:solidFill>
              </a:rPr>
              <a:t> </a:t>
            </a:r>
            <a:r>
              <a:rPr lang="fi-FI" sz="4000" b="1" dirty="0" err="1" smtClean="0">
                <a:solidFill>
                  <a:srgbClr val="FF0000"/>
                </a:solidFill>
              </a:rPr>
              <a:t>are</a:t>
            </a:r>
            <a:r>
              <a:rPr lang="fi-FI" sz="4000" b="1" dirty="0" smtClean="0">
                <a:solidFill>
                  <a:srgbClr val="FF0000"/>
                </a:solidFill>
              </a:rPr>
              <a:t> </a:t>
            </a:r>
            <a:r>
              <a:rPr lang="fi-FI" sz="4000" b="1" dirty="0" err="1" smtClean="0">
                <a:solidFill>
                  <a:srgbClr val="FF0000"/>
                </a:solidFill>
              </a:rPr>
              <a:t>too</a:t>
            </a:r>
            <a:r>
              <a:rPr lang="fi-FI" sz="4000" b="1" dirty="0" smtClean="0">
                <a:solidFill>
                  <a:srgbClr val="FF0000"/>
                </a:solidFill>
              </a:rPr>
              <a:t> </a:t>
            </a:r>
            <a:r>
              <a:rPr lang="fi-FI" sz="4000" b="1" dirty="0" err="1" smtClean="0">
                <a:solidFill>
                  <a:srgbClr val="FF0000"/>
                </a:solidFill>
              </a:rPr>
              <a:t>expensive</a:t>
            </a:r>
            <a:r>
              <a:rPr lang="fi-FI" sz="4000" b="1" dirty="0" smtClean="0">
                <a:solidFill>
                  <a:srgbClr val="FF0000"/>
                </a:solidFill>
              </a:rPr>
              <a:t> !!</a:t>
            </a:r>
            <a:endParaRPr lang="fi-FI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323528" y="1124744"/>
            <a:ext cx="87484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err="1" smtClean="0"/>
              <a:t>What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do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we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consider</a:t>
            </a:r>
            <a:r>
              <a:rPr lang="fi-FI" sz="3200" b="1" u="sng" dirty="0" smtClean="0"/>
              <a:t> (</a:t>
            </a:r>
            <a:r>
              <a:rPr lang="fi-FI" sz="3200" b="1" u="sng" dirty="0" err="1" smtClean="0"/>
              <a:t>too</a:t>
            </a:r>
            <a:r>
              <a:rPr lang="fi-FI" sz="3200" b="1" u="sng" dirty="0" smtClean="0"/>
              <a:t>) </a:t>
            </a:r>
            <a:r>
              <a:rPr lang="fi-FI" sz="3200" b="1" u="sng" dirty="0" err="1" smtClean="0"/>
              <a:t>expensive</a:t>
            </a:r>
            <a:r>
              <a:rPr lang="fi-FI" sz="3200" b="1" u="sng" dirty="0" smtClean="0"/>
              <a:t> ?</a:t>
            </a:r>
          </a:p>
          <a:p>
            <a:endParaRPr lang="fi-FI" sz="1400" b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fi-FI" sz="3200" dirty="0" smtClean="0"/>
              <a:t> </a:t>
            </a:r>
            <a:r>
              <a:rPr lang="fi-FI" sz="2800" dirty="0" err="1" smtClean="0"/>
              <a:t>If/As</a:t>
            </a:r>
            <a:r>
              <a:rPr lang="fi-FI" sz="2800" dirty="0" smtClean="0"/>
              <a:t> </a:t>
            </a:r>
            <a:r>
              <a:rPr lang="fi-FI" sz="2800" dirty="0" err="1" smtClean="0"/>
              <a:t>treated</a:t>
            </a:r>
            <a:r>
              <a:rPr lang="fi-FI" sz="2800" dirty="0" smtClean="0"/>
              <a:t> </a:t>
            </a:r>
            <a:r>
              <a:rPr lang="fi-FI" sz="2800" dirty="0" err="1" smtClean="0"/>
              <a:t>wood</a:t>
            </a:r>
            <a:r>
              <a:rPr lang="fi-FI" sz="2800" dirty="0" smtClean="0"/>
              <a:t> </a:t>
            </a:r>
            <a:r>
              <a:rPr lang="fi-FI" sz="2800" dirty="0" err="1" smtClean="0"/>
              <a:t>planks</a:t>
            </a:r>
            <a:r>
              <a:rPr lang="fi-FI" sz="2800" dirty="0" smtClean="0"/>
              <a:t> </a:t>
            </a:r>
            <a:r>
              <a:rPr lang="fi-FI" sz="2800" dirty="0" err="1" smtClean="0"/>
              <a:t>retail</a:t>
            </a:r>
            <a:r>
              <a:rPr lang="fi-FI" sz="2800" dirty="0" smtClean="0"/>
              <a:t> price/m2 is 100 and WPC is ~300 as </a:t>
            </a:r>
            <a:r>
              <a:rPr lang="fi-FI" sz="2800" dirty="0" err="1" smtClean="0"/>
              <a:t>it</a:t>
            </a:r>
            <a:r>
              <a:rPr lang="fi-FI" sz="2800" dirty="0" smtClean="0"/>
              <a:t> is </a:t>
            </a:r>
            <a:r>
              <a:rPr lang="fi-FI" sz="2800" dirty="0" err="1" smtClean="0"/>
              <a:t>today</a:t>
            </a:r>
            <a:r>
              <a:rPr lang="fi-FI" sz="2800" dirty="0" smtClean="0"/>
              <a:t> in Finland – </a:t>
            </a:r>
            <a:r>
              <a:rPr lang="fi-FI" sz="2800" dirty="0" err="1" smtClean="0"/>
              <a:t>it</a:t>
            </a:r>
            <a:r>
              <a:rPr lang="fi-FI" sz="2800" dirty="0" smtClean="0"/>
              <a:t> is </a:t>
            </a:r>
            <a:r>
              <a:rPr lang="fi-FI" sz="2800" dirty="0" err="1" smtClean="0"/>
              <a:t>too</a:t>
            </a:r>
            <a:r>
              <a:rPr lang="fi-FI" sz="2800" dirty="0" smtClean="0"/>
              <a:t> </a:t>
            </a:r>
            <a:r>
              <a:rPr lang="fi-FI" sz="2800" dirty="0" err="1" smtClean="0"/>
              <a:t>expensive</a:t>
            </a:r>
            <a:r>
              <a:rPr lang="fi-FI" sz="2800" dirty="0" smtClean="0"/>
              <a:t> for </a:t>
            </a:r>
            <a:r>
              <a:rPr lang="fi-FI" sz="2800" dirty="0" err="1" smtClean="0"/>
              <a:t>most</a:t>
            </a:r>
            <a:r>
              <a:rPr lang="fi-FI" sz="2800" dirty="0" smtClean="0"/>
              <a:t> DIY home </a:t>
            </a:r>
            <a:r>
              <a:rPr lang="fi-FI" sz="2800" dirty="0" err="1" smtClean="0"/>
              <a:t>owners</a:t>
            </a:r>
            <a:r>
              <a:rPr lang="fi-FI" sz="2800" dirty="0" smtClean="0"/>
              <a:t> !</a:t>
            </a:r>
          </a:p>
          <a:p>
            <a:pPr>
              <a:buFont typeface="Arial" charset="0"/>
              <a:buChar char="•"/>
            </a:pPr>
            <a:endParaRPr lang="fi-FI" sz="3200" dirty="0" smtClean="0"/>
          </a:p>
          <a:p>
            <a:r>
              <a:rPr lang="fi-FI" sz="3200" b="1" u="sng" dirty="0" err="1" smtClean="0"/>
              <a:t>Does</a:t>
            </a:r>
            <a:r>
              <a:rPr lang="fi-FI" sz="3200" b="1" u="sng" dirty="0" smtClean="0"/>
              <a:t> WPC </a:t>
            </a:r>
            <a:r>
              <a:rPr lang="fi-FI" sz="3200" b="1" u="sng" dirty="0" err="1" smtClean="0"/>
              <a:t>need</a:t>
            </a:r>
            <a:r>
              <a:rPr lang="fi-FI" sz="3200" b="1" u="sng" dirty="0" smtClean="0"/>
              <a:t> to </a:t>
            </a:r>
            <a:r>
              <a:rPr lang="fi-FI" sz="3200" b="1" u="sng" dirty="0" err="1" smtClean="0"/>
              <a:t>be/come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that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expensive</a:t>
            </a:r>
            <a:r>
              <a:rPr lang="fi-FI" sz="3200" b="1" u="sng" dirty="0" smtClean="0"/>
              <a:t> …NO !</a:t>
            </a:r>
          </a:p>
          <a:p>
            <a:endParaRPr lang="fi-FI" sz="1400" dirty="0"/>
          </a:p>
          <a:p>
            <a:r>
              <a:rPr lang="fi-FI" sz="2800" dirty="0" smtClean="0"/>
              <a:t>A) WPC </a:t>
            </a:r>
            <a:r>
              <a:rPr lang="fi-FI" sz="2800" dirty="0" err="1" smtClean="0"/>
              <a:t>decking</a:t>
            </a:r>
            <a:r>
              <a:rPr lang="fi-FI" sz="2800" dirty="0" smtClean="0"/>
              <a:t> </a:t>
            </a:r>
            <a:r>
              <a:rPr lang="fi-FI" sz="2800" dirty="0" err="1" smtClean="0"/>
              <a:t>planks</a:t>
            </a:r>
            <a:r>
              <a:rPr lang="fi-FI" sz="2800" dirty="0" smtClean="0"/>
              <a:t>’ </a:t>
            </a:r>
            <a:r>
              <a:rPr lang="fi-FI" sz="2800" dirty="0" err="1" smtClean="0"/>
              <a:t>price</a:t>
            </a:r>
            <a:r>
              <a:rPr lang="fi-FI" sz="2800" dirty="0" smtClean="0"/>
              <a:t> FOB Shanghai ~110 </a:t>
            </a:r>
          </a:p>
          <a:p>
            <a:r>
              <a:rPr lang="fi-FI" sz="2800" dirty="0" smtClean="0"/>
              <a:t>B) In FIN made WPC </a:t>
            </a:r>
            <a:r>
              <a:rPr lang="fi-FI" sz="2800" dirty="0" err="1" smtClean="0"/>
              <a:t>cost</a:t>
            </a:r>
            <a:r>
              <a:rPr lang="fi-FI" sz="2800" dirty="0" smtClean="0"/>
              <a:t> </a:t>
            </a:r>
            <a:r>
              <a:rPr lang="fi-FI" sz="2800" dirty="0" err="1" smtClean="0"/>
              <a:t>comes</a:t>
            </a:r>
            <a:r>
              <a:rPr lang="fi-FI" sz="2800" dirty="0" smtClean="0"/>
              <a:t> ~75% </a:t>
            </a:r>
            <a:r>
              <a:rPr lang="fi-FI" sz="2800" dirty="0" err="1" smtClean="0"/>
              <a:t>from</a:t>
            </a:r>
            <a:r>
              <a:rPr lang="fi-FI" sz="2800" dirty="0" smtClean="0"/>
              <a:t> </a:t>
            </a:r>
            <a:r>
              <a:rPr lang="fi-FI" sz="2800" b="1" dirty="0" err="1" smtClean="0">
                <a:solidFill>
                  <a:srgbClr val="FF0000"/>
                </a:solidFill>
              </a:rPr>
              <a:t>raw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i-FI" sz="2800" b="1" dirty="0" smtClean="0">
                <a:solidFill>
                  <a:srgbClr val="FF0000"/>
                </a:solidFill>
              </a:rPr>
              <a:t>    </a:t>
            </a:r>
            <a:r>
              <a:rPr lang="fi-FI" sz="2800" b="1" dirty="0" err="1" smtClean="0">
                <a:solidFill>
                  <a:srgbClr val="FF0000"/>
                </a:solidFill>
              </a:rPr>
              <a:t>materials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</a:rPr>
              <a:t>which</a:t>
            </a:r>
            <a:r>
              <a:rPr lang="fi-FI" sz="2800" b="1" dirty="0" smtClean="0">
                <a:solidFill>
                  <a:srgbClr val="FF0000"/>
                </a:solidFill>
              </a:rPr>
              <a:t> is the </a:t>
            </a:r>
            <a:r>
              <a:rPr lang="fi-FI" sz="2800" b="1" dirty="0" err="1" smtClean="0">
                <a:solidFill>
                  <a:srgbClr val="FF0000"/>
                </a:solidFill>
              </a:rPr>
              <a:t>key</a:t>
            </a:r>
            <a:r>
              <a:rPr lang="fi-FI" sz="2800" b="1" dirty="0" smtClean="0">
                <a:solidFill>
                  <a:srgbClr val="FF0000"/>
                </a:solidFill>
              </a:rPr>
              <a:t> for </a:t>
            </a:r>
            <a:r>
              <a:rPr lang="fi-FI" sz="2800" b="1" dirty="0" err="1" smtClean="0">
                <a:solidFill>
                  <a:srgbClr val="FF0000"/>
                </a:solidFill>
              </a:rPr>
              <a:t>cost</a:t>
            </a:r>
            <a:r>
              <a:rPr lang="fi-FI" sz="2800" b="1" dirty="0" smtClean="0">
                <a:solidFill>
                  <a:srgbClr val="FF0000"/>
                </a:solidFill>
              </a:rPr>
              <a:t> </a:t>
            </a:r>
            <a:r>
              <a:rPr lang="fi-FI" sz="2800" b="1" dirty="0" err="1" smtClean="0">
                <a:solidFill>
                  <a:srgbClr val="FF0000"/>
                </a:solidFill>
              </a:rPr>
              <a:t>reduction</a:t>
            </a:r>
            <a:endParaRPr lang="fi-FI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323528" y="1124744"/>
            <a:ext cx="87484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err="1" smtClean="0"/>
              <a:t>Raw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material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costs</a:t>
            </a:r>
            <a:r>
              <a:rPr lang="fi-FI" sz="3200" b="1" u="sng" dirty="0" smtClean="0"/>
              <a:t> in </a:t>
            </a:r>
            <a:r>
              <a:rPr lang="fi-FI" sz="3200" b="1" u="sng" dirty="0" err="1" smtClean="0"/>
              <a:t>WPCs</a:t>
            </a:r>
            <a:r>
              <a:rPr lang="fi-FI" sz="3200" b="1" u="sng" dirty="0" smtClean="0"/>
              <a:t> (in ranking </a:t>
            </a:r>
            <a:r>
              <a:rPr lang="fi-FI" sz="3200" b="1" u="sng" dirty="0" err="1" smtClean="0"/>
              <a:t>order</a:t>
            </a:r>
            <a:r>
              <a:rPr lang="fi-FI" sz="3200" b="1" u="sng" dirty="0" smtClean="0"/>
              <a:t>)</a:t>
            </a:r>
          </a:p>
          <a:p>
            <a:endParaRPr lang="fi-FI" sz="1400" b="1" u="sng" dirty="0"/>
          </a:p>
          <a:p>
            <a:r>
              <a:rPr lang="fi-FI" sz="2800" dirty="0" smtClean="0"/>
              <a:t>1. </a:t>
            </a:r>
            <a:r>
              <a:rPr lang="fi-FI" sz="2800" dirty="0" err="1" smtClean="0"/>
              <a:t>Virgin</a:t>
            </a:r>
            <a:r>
              <a:rPr lang="fi-FI" sz="2800" dirty="0" smtClean="0"/>
              <a:t> </a:t>
            </a:r>
            <a:r>
              <a:rPr lang="fi-FI" sz="2800" dirty="0" err="1" smtClean="0"/>
              <a:t>plastics</a:t>
            </a:r>
            <a:r>
              <a:rPr lang="fi-FI" sz="2800" dirty="0" smtClean="0"/>
              <a:t> (PE,PP) +/-1,5 </a:t>
            </a:r>
            <a:r>
              <a:rPr lang="fi-FI" sz="2800" dirty="0" err="1" smtClean="0"/>
              <a:t>Eur/kg</a:t>
            </a:r>
            <a:endParaRPr lang="fi-FI" sz="2800" dirty="0" smtClean="0"/>
          </a:p>
          <a:p>
            <a:r>
              <a:rPr lang="fi-FI" sz="2800" dirty="0" smtClean="0"/>
              <a:t>2. </a:t>
            </a:r>
            <a:r>
              <a:rPr lang="fi-FI" sz="2800" dirty="0" err="1" smtClean="0"/>
              <a:t>Additives</a:t>
            </a:r>
            <a:r>
              <a:rPr lang="fi-FI" sz="2800" dirty="0" smtClean="0"/>
              <a:t> (</a:t>
            </a:r>
            <a:r>
              <a:rPr lang="fi-FI" sz="2800" dirty="0" err="1" smtClean="0"/>
              <a:t>color</a:t>
            </a:r>
            <a:r>
              <a:rPr lang="fi-FI" sz="2800" dirty="0" smtClean="0"/>
              <a:t>, UV, </a:t>
            </a:r>
            <a:r>
              <a:rPr lang="fi-FI" sz="2800" dirty="0" err="1" smtClean="0"/>
              <a:t>processing</a:t>
            </a:r>
            <a:r>
              <a:rPr lang="fi-FI" sz="2800" dirty="0" smtClean="0"/>
              <a:t> </a:t>
            </a:r>
            <a:r>
              <a:rPr lang="fi-FI" sz="2800" dirty="0" err="1" smtClean="0"/>
              <a:t>aid</a:t>
            </a:r>
            <a:r>
              <a:rPr lang="fi-FI" sz="2800" dirty="0" smtClean="0"/>
              <a:t>, </a:t>
            </a:r>
            <a:r>
              <a:rPr lang="fi-FI" sz="2800" dirty="0" err="1" smtClean="0"/>
              <a:t>coupling</a:t>
            </a:r>
            <a:r>
              <a:rPr lang="fi-FI" sz="2800" dirty="0" smtClean="0"/>
              <a:t> </a:t>
            </a:r>
            <a:r>
              <a:rPr lang="fi-FI" sz="2800" dirty="0" err="1" smtClean="0"/>
              <a:t>agent</a:t>
            </a:r>
            <a:r>
              <a:rPr lang="fi-FI" sz="2800" dirty="0" smtClean="0"/>
              <a:t>, etc.) </a:t>
            </a:r>
            <a:r>
              <a:rPr lang="fi-FI" sz="2800" dirty="0" err="1" smtClean="0"/>
              <a:t>from</a:t>
            </a:r>
            <a:r>
              <a:rPr lang="fi-FI" sz="2800" dirty="0" smtClean="0"/>
              <a:t> 4 to 20 </a:t>
            </a:r>
            <a:r>
              <a:rPr lang="fi-FI" sz="2800" dirty="0" err="1" smtClean="0"/>
              <a:t>Eur/kg</a:t>
            </a:r>
            <a:endParaRPr lang="fi-FI" sz="2800" dirty="0" smtClean="0"/>
          </a:p>
          <a:p>
            <a:r>
              <a:rPr lang="fi-FI" sz="2800" dirty="0" smtClean="0"/>
              <a:t>3. </a:t>
            </a:r>
            <a:r>
              <a:rPr lang="fi-FI" sz="2800" dirty="0" err="1" smtClean="0"/>
              <a:t>Fibres</a:t>
            </a:r>
            <a:r>
              <a:rPr lang="fi-FI" sz="2800" dirty="0" smtClean="0"/>
              <a:t> (</a:t>
            </a:r>
            <a:r>
              <a:rPr lang="fi-FI" sz="2800" dirty="0" err="1" smtClean="0"/>
              <a:t>anything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0 to 0,5 </a:t>
            </a:r>
            <a:r>
              <a:rPr lang="fi-FI" sz="2800" dirty="0" err="1" smtClean="0"/>
              <a:t>Eur/kg</a:t>
            </a:r>
            <a:r>
              <a:rPr lang="fi-FI" sz="2800" dirty="0" smtClean="0"/>
              <a:t>)</a:t>
            </a:r>
          </a:p>
          <a:p>
            <a:r>
              <a:rPr lang="fi-FI" sz="2800" dirty="0" smtClean="0"/>
              <a:t>4. </a:t>
            </a:r>
            <a:r>
              <a:rPr lang="fi-FI" sz="2800" dirty="0" err="1" smtClean="0"/>
              <a:t>Fillers</a:t>
            </a:r>
            <a:r>
              <a:rPr lang="fi-FI" sz="2800" dirty="0" smtClean="0"/>
              <a:t> &amp; </a:t>
            </a:r>
            <a:r>
              <a:rPr lang="fi-FI" sz="2800" dirty="0" err="1" smtClean="0"/>
              <a:t>Minerals</a:t>
            </a:r>
            <a:r>
              <a:rPr lang="fi-FI" sz="2800" dirty="0" smtClean="0"/>
              <a:t> (</a:t>
            </a:r>
            <a:r>
              <a:rPr lang="fi-FI" sz="2800" dirty="0" err="1" smtClean="0"/>
              <a:t>from</a:t>
            </a:r>
            <a:r>
              <a:rPr lang="fi-FI" sz="2800" dirty="0" smtClean="0"/>
              <a:t> 0,3 to 1 </a:t>
            </a:r>
            <a:r>
              <a:rPr lang="fi-FI" sz="2800" dirty="0" err="1" smtClean="0"/>
              <a:t>Eur/kg</a:t>
            </a:r>
            <a:r>
              <a:rPr lang="fi-FI" sz="2800" dirty="0" smtClean="0"/>
              <a:t>)</a:t>
            </a:r>
          </a:p>
          <a:p>
            <a:endParaRPr lang="fi-FI" sz="1400" dirty="0"/>
          </a:p>
          <a:p>
            <a:r>
              <a:rPr lang="fi-FI" sz="3200" b="1" u="sng" dirty="0" smtClean="0"/>
              <a:t>…</a:t>
            </a:r>
            <a:r>
              <a:rPr lang="fi-FI" sz="3200" b="1" u="sng" dirty="0" err="1" smtClean="0"/>
              <a:t>therefore</a:t>
            </a:r>
            <a:r>
              <a:rPr lang="fi-FI" sz="3200" b="1" u="sng" dirty="0" smtClean="0"/>
              <a:t> to </a:t>
            </a:r>
            <a:r>
              <a:rPr lang="fi-FI" sz="3200" b="1" u="sng" dirty="0" err="1" smtClean="0"/>
              <a:t>save</a:t>
            </a:r>
            <a:r>
              <a:rPr lang="fi-FI" sz="3200" b="1" u="sng" dirty="0" smtClean="0"/>
              <a:t> in </a:t>
            </a:r>
            <a:r>
              <a:rPr lang="fi-FI" sz="3200" b="1" u="sng" dirty="0" err="1" smtClean="0"/>
              <a:t>materials</a:t>
            </a:r>
            <a:r>
              <a:rPr lang="fi-FI" sz="3200" b="1" u="sng" dirty="0" smtClean="0"/>
              <a:t> ;</a:t>
            </a:r>
          </a:p>
          <a:p>
            <a:endParaRPr lang="fi-FI" sz="1400" b="1" u="sng" dirty="0"/>
          </a:p>
          <a:p>
            <a:pPr marL="514350" indent="-514350">
              <a:buAutoNum type="alphaUcParenR"/>
            </a:pPr>
            <a:r>
              <a:rPr lang="fi-FI" sz="2800" dirty="0" err="1" smtClean="0"/>
              <a:t>Do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</a:t>
            </a:r>
            <a:r>
              <a:rPr lang="fi-FI" sz="2800" dirty="0" err="1" smtClean="0"/>
              <a:t>use</a:t>
            </a:r>
            <a:r>
              <a:rPr lang="fi-FI" sz="2800" dirty="0" smtClean="0"/>
              <a:t> </a:t>
            </a:r>
            <a:r>
              <a:rPr lang="fi-FI" sz="2800" dirty="0" err="1" smtClean="0"/>
              <a:t>virgin</a:t>
            </a:r>
            <a:r>
              <a:rPr lang="fi-FI" sz="2800" dirty="0" smtClean="0"/>
              <a:t> </a:t>
            </a:r>
            <a:r>
              <a:rPr lang="fi-FI" sz="2800" dirty="0" err="1" smtClean="0"/>
              <a:t>plastics</a:t>
            </a:r>
            <a:r>
              <a:rPr lang="fi-FI" sz="2800" dirty="0" smtClean="0"/>
              <a:t> </a:t>
            </a:r>
            <a:r>
              <a:rPr lang="fi-FI" sz="2800" dirty="0" err="1" smtClean="0"/>
              <a:t>nor</a:t>
            </a:r>
            <a:r>
              <a:rPr lang="fi-FI" sz="2800" dirty="0" smtClean="0"/>
              <a:t> </a:t>
            </a:r>
            <a:r>
              <a:rPr lang="fi-FI" sz="2800" dirty="0" err="1" smtClean="0"/>
              <a:t>expensive</a:t>
            </a:r>
            <a:r>
              <a:rPr lang="fi-FI" sz="2800" dirty="0" smtClean="0"/>
              <a:t> </a:t>
            </a:r>
            <a:r>
              <a:rPr lang="fi-FI" sz="2800" dirty="0" err="1" smtClean="0"/>
              <a:t>additives</a:t>
            </a:r>
            <a:r>
              <a:rPr lang="fi-FI" sz="2800" dirty="0" smtClean="0"/>
              <a:t> </a:t>
            </a:r>
            <a:r>
              <a:rPr lang="fi-FI" sz="2800" dirty="0" err="1" smtClean="0"/>
              <a:t>other</a:t>
            </a:r>
            <a:r>
              <a:rPr lang="fi-FI" sz="2800" dirty="0" smtClean="0"/>
              <a:t> </a:t>
            </a:r>
            <a:r>
              <a:rPr lang="fi-FI" sz="2800" dirty="0" err="1" smtClean="0"/>
              <a:t>than</a:t>
            </a:r>
            <a:r>
              <a:rPr lang="fi-FI" sz="2800" dirty="0" smtClean="0"/>
              <a:t> </a:t>
            </a:r>
            <a:r>
              <a:rPr lang="fi-FI" sz="2800" dirty="0" err="1" smtClean="0"/>
              <a:t>where</a:t>
            </a:r>
            <a:r>
              <a:rPr lang="fi-FI" sz="2800" dirty="0" smtClean="0"/>
              <a:t> </a:t>
            </a:r>
            <a:r>
              <a:rPr lang="fi-FI" sz="2800" dirty="0" err="1" smtClean="0"/>
              <a:t>absolutely</a:t>
            </a:r>
            <a:r>
              <a:rPr lang="fi-FI" sz="2800" dirty="0" smtClean="0"/>
              <a:t> </a:t>
            </a:r>
            <a:r>
              <a:rPr lang="fi-FI" sz="2800" dirty="0" err="1" smtClean="0"/>
              <a:t>necessary</a:t>
            </a:r>
            <a:endParaRPr lang="fi-FI" sz="2800" dirty="0" smtClean="0"/>
          </a:p>
          <a:p>
            <a:pPr marL="514350" indent="-514350">
              <a:buAutoNum type="alphaUcParenR"/>
            </a:pPr>
            <a:r>
              <a:rPr lang="fi-FI" sz="2800" dirty="0" err="1" smtClean="0"/>
              <a:t>Go</a:t>
            </a:r>
            <a:r>
              <a:rPr lang="fi-FI" sz="2800" dirty="0" smtClean="0"/>
              <a:t> for </a:t>
            </a:r>
            <a:r>
              <a:rPr lang="fi-FI" sz="2800" dirty="0" err="1" smtClean="0"/>
              <a:t>high</a:t>
            </a:r>
            <a:r>
              <a:rPr lang="fi-FI" sz="2800" dirty="0" smtClean="0"/>
              <a:t> </a:t>
            </a:r>
            <a:r>
              <a:rPr lang="fi-FI" sz="2800" dirty="0" err="1" smtClean="0"/>
              <a:t>fibre/filler</a:t>
            </a:r>
            <a:r>
              <a:rPr lang="fi-FI" sz="2800" dirty="0" smtClean="0"/>
              <a:t> </a:t>
            </a:r>
            <a:r>
              <a:rPr lang="fi-FI" sz="2800" dirty="0" err="1" smtClean="0"/>
              <a:t>contents</a:t>
            </a:r>
            <a:r>
              <a:rPr lang="fi-FI" sz="2800" dirty="0" smtClean="0"/>
              <a:t> of </a:t>
            </a:r>
            <a:r>
              <a:rPr lang="fi-FI" sz="2800" dirty="0" err="1" smtClean="0"/>
              <a:t>low</a:t>
            </a:r>
            <a:r>
              <a:rPr lang="fi-FI" sz="2800" dirty="0" smtClean="0"/>
              <a:t> </a:t>
            </a:r>
            <a:r>
              <a:rPr lang="fi-FI" sz="2800" dirty="0" err="1" smtClean="0"/>
              <a:t>prices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323528" y="1067252"/>
            <a:ext cx="87484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err="1" smtClean="0"/>
              <a:t>Recycled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plastics</a:t>
            </a:r>
            <a:r>
              <a:rPr lang="fi-FI" sz="3200" b="1" u="sng" dirty="0" smtClean="0"/>
              <a:t> – </a:t>
            </a:r>
            <a:r>
              <a:rPr lang="fi-FI" sz="3200" b="1" u="sng" dirty="0" err="1" smtClean="0"/>
              <a:t>what</a:t>
            </a:r>
            <a:r>
              <a:rPr lang="fi-FI" sz="3200" b="1" u="sng" dirty="0" smtClean="0"/>
              <a:t> and </a:t>
            </a:r>
            <a:r>
              <a:rPr lang="fi-FI" sz="3200" b="1" u="sng" dirty="0" err="1" smtClean="0"/>
              <a:t>from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where</a:t>
            </a:r>
            <a:r>
              <a:rPr lang="fi-FI" sz="3200" b="1" u="sng" dirty="0" smtClean="0"/>
              <a:t> ?</a:t>
            </a:r>
          </a:p>
          <a:p>
            <a:endParaRPr lang="fi-FI" sz="1400" b="1" u="sng" dirty="0"/>
          </a:p>
          <a:p>
            <a:pPr marL="514350" indent="-514350">
              <a:buAutoNum type="alphaUcParenR"/>
            </a:pPr>
            <a:r>
              <a:rPr lang="fi-FI" sz="2800" dirty="0" err="1" smtClean="0"/>
              <a:t>Manufacturing</a:t>
            </a:r>
            <a:r>
              <a:rPr lang="fi-FI" sz="2800" dirty="0" smtClean="0"/>
              <a:t> (</a:t>
            </a:r>
            <a:r>
              <a:rPr lang="fi-FI" sz="2800" dirty="0" err="1" smtClean="0"/>
              <a:t>ex-factory</a:t>
            </a:r>
            <a:r>
              <a:rPr lang="fi-FI" sz="2800" dirty="0" smtClean="0"/>
              <a:t>) </a:t>
            </a:r>
            <a:r>
              <a:rPr lang="fi-FI" sz="2800" dirty="0" err="1" smtClean="0"/>
              <a:t>waste</a:t>
            </a:r>
            <a:r>
              <a:rPr lang="fi-FI" sz="2800" dirty="0" smtClean="0"/>
              <a:t> and side </a:t>
            </a:r>
            <a:r>
              <a:rPr lang="fi-FI" sz="2800" dirty="0" err="1" smtClean="0"/>
              <a:t>streams</a:t>
            </a:r>
            <a:endParaRPr lang="fi-FI" sz="2800" dirty="0" smtClean="0"/>
          </a:p>
          <a:p>
            <a:pPr marL="514350" indent="-514350">
              <a:buFontTx/>
              <a:buChar char="-"/>
            </a:pPr>
            <a:r>
              <a:rPr lang="fi-FI" sz="2800" dirty="0" err="1" smtClean="0"/>
              <a:t>consistent</a:t>
            </a:r>
            <a:r>
              <a:rPr lang="fi-FI" sz="2800" dirty="0" smtClean="0"/>
              <a:t>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, </a:t>
            </a:r>
            <a:r>
              <a:rPr lang="fi-FI" sz="2800" dirty="0" err="1" smtClean="0"/>
              <a:t>not</a:t>
            </a:r>
            <a:r>
              <a:rPr lang="fi-FI" sz="2800" dirty="0" smtClean="0"/>
              <a:t> </a:t>
            </a:r>
            <a:r>
              <a:rPr lang="fi-FI" sz="2800" dirty="0" err="1" smtClean="0"/>
              <a:t>aged</a:t>
            </a:r>
            <a:r>
              <a:rPr lang="fi-FI" sz="2800" dirty="0" smtClean="0"/>
              <a:t>, </a:t>
            </a:r>
            <a:r>
              <a:rPr lang="fi-FI" sz="2800" dirty="0" err="1" smtClean="0"/>
              <a:t>not</a:t>
            </a:r>
            <a:r>
              <a:rPr lang="fi-FI" sz="2800" dirty="0" smtClean="0"/>
              <a:t> </a:t>
            </a:r>
            <a:r>
              <a:rPr lang="fi-FI" sz="2800" dirty="0" err="1" smtClean="0"/>
              <a:t>contaminated</a:t>
            </a:r>
            <a:endParaRPr lang="fi-FI" sz="2800" dirty="0" smtClean="0"/>
          </a:p>
          <a:p>
            <a:pPr marL="514350" indent="-514350">
              <a:buFontTx/>
              <a:buChar char="-"/>
            </a:pPr>
            <a:r>
              <a:rPr lang="fi-FI" sz="2800" dirty="0" err="1"/>
              <a:t>r</a:t>
            </a:r>
            <a:r>
              <a:rPr lang="fi-FI" sz="2800" dirty="0" err="1" smtClean="0"/>
              <a:t>igid</a:t>
            </a:r>
            <a:r>
              <a:rPr lang="fi-FI" sz="2800" dirty="0" smtClean="0"/>
              <a:t>  </a:t>
            </a:r>
            <a:r>
              <a:rPr lang="fi-FI" sz="2800" dirty="0" err="1" smtClean="0"/>
              <a:t>grades</a:t>
            </a:r>
            <a:r>
              <a:rPr lang="fi-FI" sz="2800" dirty="0" smtClean="0"/>
              <a:t> </a:t>
            </a:r>
            <a:r>
              <a:rPr lang="fi-FI" sz="2800" dirty="0" err="1" smtClean="0"/>
              <a:t>crushed</a:t>
            </a:r>
            <a:r>
              <a:rPr lang="fi-FI" sz="2800" dirty="0" smtClean="0"/>
              <a:t> </a:t>
            </a:r>
            <a:r>
              <a:rPr lang="fi-FI" sz="2800" dirty="0" err="1" smtClean="0"/>
              <a:t>but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</a:t>
            </a:r>
            <a:r>
              <a:rPr lang="fi-FI" sz="2800" dirty="0" err="1" smtClean="0"/>
              <a:t>pelletized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0,6 </a:t>
            </a:r>
            <a:r>
              <a:rPr lang="fi-FI" sz="2800" dirty="0" err="1" smtClean="0"/>
              <a:t>Eur/kg</a:t>
            </a:r>
            <a:endParaRPr lang="fi-FI" sz="2800" dirty="0"/>
          </a:p>
          <a:p>
            <a:pPr marL="514350" indent="-514350">
              <a:buAutoNum type="alphaUcParenR" startAt="2"/>
            </a:pPr>
            <a:r>
              <a:rPr lang="fi-FI" sz="2800" dirty="0" err="1" smtClean="0"/>
              <a:t>Consumer</a:t>
            </a:r>
            <a:r>
              <a:rPr lang="fi-FI" sz="2800" dirty="0" smtClean="0"/>
              <a:t> </a:t>
            </a:r>
            <a:r>
              <a:rPr lang="fi-FI" sz="2800" dirty="0" err="1" smtClean="0"/>
              <a:t>waste</a:t>
            </a:r>
            <a:r>
              <a:rPr lang="fi-FI" sz="2800" dirty="0" smtClean="0"/>
              <a:t> </a:t>
            </a:r>
            <a:r>
              <a:rPr lang="fi-FI" sz="2800" dirty="0" err="1" smtClean="0"/>
              <a:t>more</a:t>
            </a:r>
            <a:r>
              <a:rPr lang="fi-FI" sz="2800" dirty="0" smtClean="0"/>
              <a:t> </a:t>
            </a:r>
            <a:r>
              <a:rPr lang="fi-FI" sz="2800" dirty="0" err="1" smtClean="0"/>
              <a:t>problematic</a:t>
            </a:r>
            <a:endParaRPr lang="fi-FI" sz="2800" dirty="0" smtClean="0"/>
          </a:p>
          <a:p>
            <a:pPr marL="514350" indent="-514350">
              <a:buFontTx/>
              <a:buChar char="-"/>
            </a:pPr>
            <a:r>
              <a:rPr lang="fi-FI" sz="2800" dirty="0" err="1" smtClean="0"/>
              <a:t>needs</a:t>
            </a:r>
            <a:r>
              <a:rPr lang="fi-FI" sz="2800" dirty="0" smtClean="0"/>
              <a:t> </a:t>
            </a:r>
            <a:r>
              <a:rPr lang="fi-FI" sz="2800" dirty="0" err="1" smtClean="0"/>
              <a:t>separation</a:t>
            </a:r>
            <a:r>
              <a:rPr lang="fi-FI" sz="2800" dirty="0" smtClean="0"/>
              <a:t> and </a:t>
            </a:r>
            <a:r>
              <a:rPr lang="fi-FI" sz="2800" dirty="0" err="1" smtClean="0"/>
              <a:t>cleaning</a:t>
            </a:r>
            <a:r>
              <a:rPr lang="fi-FI" sz="2800" dirty="0" smtClean="0"/>
              <a:t>, </a:t>
            </a:r>
            <a:r>
              <a:rPr lang="fi-FI" sz="2800" dirty="0" err="1" smtClean="0"/>
              <a:t>aged</a:t>
            </a:r>
            <a:r>
              <a:rPr lang="fi-FI" sz="2800" dirty="0" smtClean="0"/>
              <a:t>, </a:t>
            </a:r>
            <a:r>
              <a:rPr lang="fi-FI" sz="2800" dirty="0" err="1" smtClean="0"/>
              <a:t>contaminated</a:t>
            </a:r>
            <a:endParaRPr lang="fi-FI" sz="2800" dirty="0" smtClean="0"/>
          </a:p>
          <a:p>
            <a:pPr marL="514350" indent="-514350">
              <a:buFontTx/>
              <a:buChar char="-"/>
            </a:pPr>
            <a:r>
              <a:rPr lang="fi-FI" sz="2800" dirty="0" err="1"/>
              <a:t>c</a:t>
            </a:r>
            <a:r>
              <a:rPr lang="fi-FI" sz="2800" dirty="0" err="1" smtClean="0"/>
              <a:t>an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crush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dirty="0" err="1" smtClean="0"/>
              <a:t>pelletized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(FIN) 0,8 </a:t>
            </a:r>
            <a:r>
              <a:rPr lang="fi-FI" sz="2800" dirty="0" err="1" smtClean="0"/>
              <a:t>Eur/kg</a:t>
            </a:r>
            <a:r>
              <a:rPr lang="fi-FI" sz="2800" dirty="0" smtClean="0"/>
              <a:t> </a:t>
            </a:r>
            <a:r>
              <a:rPr lang="fi-FI" sz="2800" dirty="0" err="1" smtClean="0"/>
              <a:t>up</a:t>
            </a:r>
            <a:endParaRPr lang="fi-FI" sz="2800" dirty="0" smtClean="0"/>
          </a:p>
          <a:p>
            <a:pPr marL="514350" indent="-514350">
              <a:buFontTx/>
              <a:buChar char="-"/>
            </a:pPr>
            <a:r>
              <a:rPr lang="fi-FI" sz="2800" dirty="0" err="1"/>
              <a:t>s</a:t>
            </a:r>
            <a:r>
              <a:rPr lang="fi-FI" sz="2800" dirty="0" err="1" smtClean="0"/>
              <a:t>ome</a:t>
            </a:r>
            <a:r>
              <a:rPr lang="fi-FI" sz="2800" dirty="0" smtClean="0"/>
              <a:t> </a:t>
            </a:r>
            <a:r>
              <a:rPr lang="fi-FI" sz="2800" dirty="0" err="1" smtClean="0"/>
              <a:t>sources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good</a:t>
            </a:r>
            <a:r>
              <a:rPr lang="fi-FI" sz="2800" dirty="0" smtClean="0"/>
              <a:t> – </a:t>
            </a:r>
            <a:r>
              <a:rPr lang="fi-FI" sz="2800" dirty="0" err="1" smtClean="0"/>
              <a:t>some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…</a:t>
            </a:r>
            <a:r>
              <a:rPr lang="fi-FI" sz="2800" dirty="0" err="1" smtClean="0"/>
              <a:t>reliability</a:t>
            </a:r>
            <a:r>
              <a:rPr lang="fi-FI" sz="2800" dirty="0" smtClean="0"/>
              <a:t> </a:t>
            </a:r>
            <a:r>
              <a:rPr lang="fi-FI" sz="2800" dirty="0" err="1" smtClean="0"/>
              <a:t>key</a:t>
            </a:r>
            <a:r>
              <a:rPr lang="fi-FI" sz="2800" dirty="0" smtClean="0"/>
              <a:t> !</a:t>
            </a:r>
          </a:p>
          <a:p>
            <a:pPr marL="514350" indent="-514350">
              <a:buFontTx/>
              <a:buChar char="-"/>
            </a:pPr>
            <a:endParaRPr lang="fi-FI" sz="2800" dirty="0" smtClean="0"/>
          </a:p>
          <a:p>
            <a:pPr marL="514350" indent="-514350"/>
            <a:endParaRPr lang="fi-FI" sz="2800" dirty="0" smtClean="0"/>
          </a:p>
          <a:p>
            <a:pPr marL="514350" indent="-514350">
              <a:buAutoNum type="alphaUcParenR"/>
            </a:pPr>
            <a:endParaRPr lang="fi-FI" sz="2800" dirty="0" smtClean="0"/>
          </a:p>
        </p:txBody>
      </p:sp>
      <p:pic>
        <p:nvPicPr>
          <p:cNvPr id="6148" name="Picture 4" descr="http://cmsimg.freep.com/apps/pbcsi.dll/bilde?Site=C4&amp;Date=20130120&amp;Category=FEATURES08&amp;ArtNo=130120017&amp;Ref=AR&amp;Borde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2088232" cy="1572040"/>
          </a:xfrm>
          <a:prstGeom prst="rect">
            <a:avLst/>
          </a:prstGeom>
          <a:noFill/>
        </p:spPr>
      </p:pic>
      <p:pic>
        <p:nvPicPr>
          <p:cNvPr id="6150" name="Picture 6" descr="https://encrypted-tbn0.gstatic.com/images?q=tbn:ANd9GcSDtENOJKmhMK_2xAHpfRuIadRov3Zn467l3xd5LcIu5GMYtw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97152"/>
            <a:ext cx="2914650" cy="1571626"/>
          </a:xfrm>
          <a:prstGeom prst="rect">
            <a:avLst/>
          </a:prstGeom>
          <a:noFill/>
        </p:spPr>
      </p:pic>
      <p:pic>
        <p:nvPicPr>
          <p:cNvPr id="6152" name="Picture 8" descr="https://encrypted-tbn3.gstatic.com/images?q=tbn:ANd9GcSJFsCzg_3dblKzk34Ktm90pG1sjYCwAkATG4RLOxBAVXYwscd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912568"/>
            <a:ext cx="25050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323528" y="1067252"/>
            <a:ext cx="87484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err="1" smtClean="0"/>
              <a:t>However…using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recyled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plastics</a:t>
            </a:r>
            <a:r>
              <a:rPr lang="fi-FI" sz="3200" b="1" u="sng" dirty="0" smtClean="0"/>
              <a:t> on </a:t>
            </a:r>
            <a:r>
              <a:rPr lang="fi-FI" sz="3200" b="1" u="sng" dirty="0" err="1" smtClean="0"/>
              <a:t>product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surface</a:t>
            </a:r>
            <a:r>
              <a:rPr lang="fi-FI" sz="3200" b="1" u="sng" dirty="0" smtClean="0"/>
              <a:t> and </a:t>
            </a:r>
            <a:r>
              <a:rPr lang="fi-FI" sz="3200" b="1" u="sng" dirty="0" err="1" smtClean="0"/>
              <a:t>deleting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additives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gives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issues</a:t>
            </a:r>
            <a:r>
              <a:rPr lang="fi-FI" sz="3200" b="1" u="sng" dirty="0" smtClean="0"/>
              <a:t> ;</a:t>
            </a:r>
          </a:p>
          <a:p>
            <a:pPr marL="514350" indent="-514350"/>
            <a:endParaRPr lang="fi-FI" sz="1400" dirty="0" smtClean="0"/>
          </a:p>
          <a:p>
            <a:pPr marL="514350" indent="-514350">
              <a:buFont typeface="Arial" charset="0"/>
              <a:buChar char="•"/>
            </a:pPr>
            <a:r>
              <a:rPr lang="fi-FI" sz="2800" dirty="0" err="1" smtClean="0"/>
              <a:t>Aesthetics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as </a:t>
            </a:r>
            <a:r>
              <a:rPr lang="fi-FI" sz="2800" dirty="0" err="1" smtClean="0"/>
              <a:t>wanted</a:t>
            </a:r>
            <a:endParaRPr lang="fi-FI" sz="2800" dirty="0" smtClean="0"/>
          </a:p>
          <a:p>
            <a:pPr marL="514350" indent="-514350">
              <a:buFont typeface="Arial" charset="0"/>
              <a:buChar char="•"/>
            </a:pPr>
            <a:r>
              <a:rPr lang="fi-FI" sz="2800" dirty="0" err="1" smtClean="0"/>
              <a:t>Weathering</a:t>
            </a:r>
            <a:r>
              <a:rPr lang="fi-FI" sz="2800" dirty="0" smtClean="0"/>
              <a:t> </a:t>
            </a:r>
            <a:r>
              <a:rPr lang="fi-FI" sz="2800" dirty="0" err="1" smtClean="0"/>
              <a:t>causes</a:t>
            </a:r>
            <a:r>
              <a:rPr lang="fi-FI" sz="2800" dirty="0" smtClean="0"/>
              <a:t> </a:t>
            </a:r>
            <a:r>
              <a:rPr lang="fi-FI" sz="2800" dirty="0" err="1" smtClean="0"/>
              <a:t>changes</a:t>
            </a:r>
            <a:r>
              <a:rPr lang="fi-FI" sz="2800" dirty="0" smtClean="0"/>
              <a:t>; </a:t>
            </a:r>
            <a:r>
              <a:rPr lang="fi-FI" sz="2800" dirty="0" err="1" smtClean="0"/>
              <a:t>color</a:t>
            </a:r>
            <a:r>
              <a:rPr lang="fi-FI" sz="2800" dirty="0" smtClean="0"/>
              <a:t> </a:t>
            </a:r>
            <a:r>
              <a:rPr lang="fi-FI" sz="2800" dirty="0" err="1" smtClean="0"/>
              <a:t>fading</a:t>
            </a:r>
            <a:r>
              <a:rPr lang="fi-FI" sz="2800" dirty="0" smtClean="0"/>
              <a:t>, </a:t>
            </a:r>
            <a:r>
              <a:rPr lang="fi-FI" sz="2800" dirty="0" err="1" smtClean="0"/>
              <a:t>crumbling</a:t>
            </a:r>
            <a:r>
              <a:rPr lang="fi-FI" sz="2800" dirty="0" smtClean="0"/>
              <a:t> </a:t>
            </a:r>
            <a:r>
              <a:rPr lang="fi-FI" sz="2800" dirty="0" err="1" smtClean="0"/>
              <a:t>etc</a:t>
            </a:r>
            <a:r>
              <a:rPr lang="fi-FI" sz="2800" dirty="0" smtClean="0"/>
              <a:t> </a:t>
            </a:r>
          </a:p>
          <a:p>
            <a:pPr marL="514350" indent="-514350">
              <a:buFont typeface="Arial" charset="0"/>
              <a:buChar char="•"/>
            </a:pPr>
            <a:r>
              <a:rPr lang="fi-FI" sz="2800" dirty="0" err="1" smtClean="0"/>
              <a:t>Original</a:t>
            </a:r>
            <a:r>
              <a:rPr lang="fi-FI" sz="2800" dirty="0" smtClean="0"/>
              <a:t> </a:t>
            </a:r>
            <a:r>
              <a:rPr lang="fi-FI" sz="2800" dirty="0" err="1" smtClean="0"/>
              <a:t>strenght</a:t>
            </a:r>
            <a:r>
              <a:rPr lang="fi-FI" sz="2800" dirty="0" smtClean="0"/>
              <a:t> </a:t>
            </a:r>
            <a:r>
              <a:rPr lang="fi-FI" sz="2800" dirty="0" err="1" smtClean="0"/>
              <a:t>values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as </a:t>
            </a:r>
            <a:r>
              <a:rPr lang="fi-FI" sz="2800" dirty="0" err="1" smtClean="0"/>
              <a:t>required</a:t>
            </a:r>
            <a:r>
              <a:rPr lang="fi-FI" sz="2800" dirty="0" smtClean="0"/>
              <a:t> and </a:t>
            </a:r>
            <a:r>
              <a:rPr lang="fi-FI" sz="2800" dirty="0" err="1" smtClean="0"/>
              <a:t>get</a:t>
            </a:r>
            <a:r>
              <a:rPr lang="fi-FI" sz="2800" dirty="0" smtClean="0"/>
              <a:t> </a:t>
            </a:r>
            <a:r>
              <a:rPr lang="fi-FI" sz="2800" dirty="0" err="1" smtClean="0"/>
              <a:t>worse</a:t>
            </a:r>
            <a:endParaRPr lang="fi-FI" sz="2800" dirty="0" smtClean="0"/>
          </a:p>
          <a:p>
            <a:pPr marL="514350" indent="-514350">
              <a:buFont typeface="Arial" charset="0"/>
              <a:buChar char="•"/>
            </a:pPr>
            <a:r>
              <a:rPr lang="fi-FI" sz="2800" dirty="0" err="1" smtClean="0"/>
              <a:t>Processing</a:t>
            </a:r>
            <a:r>
              <a:rPr lang="fi-FI" sz="2800" dirty="0" smtClean="0"/>
              <a:t> </a:t>
            </a:r>
            <a:r>
              <a:rPr lang="fi-FI" sz="2800" dirty="0" err="1" smtClean="0"/>
              <a:t>deficiences</a:t>
            </a:r>
            <a:r>
              <a:rPr lang="fi-FI" sz="2800" dirty="0" smtClean="0"/>
              <a:t> and </a:t>
            </a:r>
            <a:r>
              <a:rPr lang="fi-FI" sz="2800" dirty="0" err="1" smtClean="0"/>
              <a:t>loss</a:t>
            </a:r>
            <a:r>
              <a:rPr lang="fi-FI" sz="2800" dirty="0" smtClean="0"/>
              <a:t> of </a:t>
            </a:r>
            <a:r>
              <a:rPr lang="fi-FI" sz="2800" dirty="0" err="1" smtClean="0"/>
              <a:t>production</a:t>
            </a:r>
            <a:r>
              <a:rPr lang="fi-FI" sz="2800" dirty="0" smtClean="0"/>
              <a:t> </a:t>
            </a:r>
            <a:r>
              <a:rPr lang="fi-FI" sz="2800" dirty="0" err="1" smtClean="0"/>
              <a:t>due</a:t>
            </a:r>
            <a:r>
              <a:rPr lang="fi-FI" sz="2800" dirty="0" smtClean="0"/>
              <a:t> </a:t>
            </a:r>
            <a:r>
              <a:rPr lang="fi-FI" sz="2800" dirty="0" err="1" smtClean="0"/>
              <a:t>poor</a:t>
            </a:r>
            <a:r>
              <a:rPr lang="fi-FI" sz="2800" dirty="0" smtClean="0"/>
              <a:t> </a:t>
            </a:r>
            <a:r>
              <a:rPr lang="fi-FI" sz="2800" dirty="0" err="1" smtClean="0"/>
              <a:t>product</a:t>
            </a:r>
            <a:r>
              <a:rPr lang="fi-FI" sz="2800" dirty="0" smtClean="0"/>
              <a:t> </a:t>
            </a:r>
            <a:r>
              <a:rPr lang="fi-FI" sz="2800" dirty="0" err="1" smtClean="0"/>
              <a:t>surface</a:t>
            </a:r>
            <a:r>
              <a:rPr lang="fi-FI" sz="2800" dirty="0" smtClean="0"/>
              <a:t> (</a:t>
            </a:r>
            <a:r>
              <a:rPr lang="fi-FI" sz="2800" dirty="0" err="1" smtClean="0"/>
              <a:t>cracking</a:t>
            </a:r>
            <a:r>
              <a:rPr lang="fi-FI" sz="2800" dirty="0" smtClean="0"/>
              <a:t>, </a:t>
            </a:r>
            <a:r>
              <a:rPr lang="fi-FI" sz="2800" dirty="0" err="1" smtClean="0"/>
              <a:t>tearing</a:t>
            </a:r>
            <a:r>
              <a:rPr lang="fi-FI" sz="2800" dirty="0" smtClean="0"/>
              <a:t>, etc.)</a:t>
            </a:r>
          </a:p>
          <a:p>
            <a:pPr marL="514350" indent="-514350">
              <a:buFont typeface="Arial" charset="0"/>
              <a:buChar char="•"/>
            </a:pPr>
            <a:endParaRPr lang="fi-FI" sz="1400" dirty="0"/>
          </a:p>
          <a:p>
            <a:pPr marL="514350" indent="-514350">
              <a:buFont typeface="Wingdings"/>
              <a:buChar char="à"/>
            </a:pPr>
            <a:r>
              <a:rPr lang="fi-FI" sz="2800" dirty="0" err="1" smtClean="0">
                <a:sym typeface="Wingdings" pitchFamily="2" charset="2"/>
              </a:rPr>
              <a:t>It</a:t>
            </a:r>
            <a:r>
              <a:rPr lang="fi-FI" sz="2800" dirty="0" smtClean="0">
                <a:sym typeface="Wingdings" pitchFamily="2" charset="2"/>
              </a:rPr>
              <a:t> is </a:t>
            </a:r>
            <a:r>
              <a:rPr lang="fi-FI" sz="2800" dirty="0" err="1" smtClean="0">
                <a:sym typeface="Wingdings" pitchFamily="2" charset="2"/>
              </a:rPr>
              <a:t>necessary</a:t>
            </a:r>
            <a:r>
              <a:rPr lang="fi-FI" sz="2800" dirty="0" smtClean="0">
                <a:sym typeface="Wingdings" pitchFamily="2" charset="2"/>
              </a:rPr>
              <a:t> to </a:t>
            </a:r>
            <a:r>
              <a:rPr lang="fi-FI" sz="2800" dirty="0" err="1" smtClean="0">
                <a:sym typeface="Wingdings" pitchFamily="2" charset="2"/>
              </a:rPr>
              <a:t>use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known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right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plastic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grade</a:t>
            </a:r>
            <a:r>
              <a:rPr lang="fi-FI" sz="2800" dirty="0" smtClean="0">
                <a:sym typeface="Wingdings" pitchFamily="2" charset="2"/>
              </a:rPr>
              <a:t> and </a:t>
            </a:r>
            <a:r>
              <a:rPr lang="fi-FI" sz="2800" dirty="0" err="1" smtClean="0">
                <a:sym typeface="Wingdings" pitchFamily="2" charset="2"/>
              </a:rPr>
              <a:t>quality</a:t>
            </a:r>
            <a:r>
              <a:rPr lang="fi-FI" sz="2800" dirty="0" smtClean="0">
                <a:sym typeface="Wingdings" pitchFamily="2" charset="2"/>
              </a:rPr>
              <a:t> as </a:t>
            </a:r>
            <a:r>
              <a:rPr lang="fi-FI" sz="2800" dirty="0" err="1" smtClean="0">
                <a:sym typeface="Wingdings" pitchFamily="2" charset="2"/>
              </a:rPr>
              <a:t>well</a:t>
            </a:r>
            <a:r>
              <a:rPr lang="fi-FI" sz="2800" dirty="0" smtClean="0">
                <a:sym typeface="Wingdings" pitchFamily="2" charset="2"/>
              </a:rPr>
              <a:t> as </a:t>
            </a:r>
            <a:r>
              <a:rPr lang="fi-FI" sz="2800" dirty="0" err="1" smtClean="0">
                <a:sym typeface="Wingdings" pitchFamily="2" charset="2"/>
              </a:rPr>
              <a:t>additives</a:t>
            </a:r>
            <a:r>
              <a:rPr lang="fi-FI" sz="2800" dirty="0" smtClean="0">
                <a:sym typeface="Wingdings" pitchFamily="2" charset="2"/>
              </a:rPr>
              <a:t> at </a:t>
            </a:r>
            <a:r>
              <a:rPr lang="fi-FI" sz="2800" dirty="0" err="1" smtClean="0">
                <a:sym typeface="Wingdings" pitchFamily="2" charset="2"/>
              </a:rPr>
              <a:t>surface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layer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mostly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contributing</a:t>
            </a:r>
            <a:r>
              <a:rPr lang="fi-FI" sz="2800" dirty="0" smtClean="0">
                <a:sym typeface="Wingdings" pitchFamily="2" charset="2"/>
              </a:rPr>
              <a:t> to </a:t>
            </a:r>
            <a:r>
              <a:rPr lang="fi-FI" sz="2800" dirty="0" err="1" smtClean="0">
                <a:sym typeface="Wingdings" pitchFamily="2" charset="2"/>
              </a:rPr>
              <a:t>product</a:t>
            </a:r>
            <a:r>
              <a:rPr lang="fi-FI" sz="2800" dirty="0" smtClean="0">
                <a:sym typeface="Wingdings" pitchFamily="2" charset="2"/>
              </a:rPr>
              <a:t> and </a:t>
            </a:r>
            <a:r>
              <a:rPr lang="fi-FI" sz="2800" dirty="0" err="1" smtClean="0">
                <a:sym typeface="Wingdings" pitchFamily="2" charset="2"/>
              </a:rPr>
              <a:t>processing</a:t>
            </a:r>
            <a:r>
              <a:rPr lang="fi-FI" sz="2800" dirty="0" smtClean="0">
                <a:sym typeface="Wingdings" pitchFamily="2" charset="2"/>
              </a:rPr>
              <a:t> </a:t>
            </a:r>
            <a:r>
              <a:rPr lang="fi-FI" sz="2800" dirty="0" err="1" smtClean="0">
                <a:sym typeface="Wingdings" pitchFamily="2" charset="2"/>
              </a:rPr>
              <a:t>performance</a:t>
            </a:r>
            <a:r>
              <a:rPr lang="fi-FI" sz="2800" dirty="0" smtClean="0">
                <a:sym typeface="Wingdings" pitchFamily="2" charset="2"/>
              </a:rPr>
              <a:t> !</a:t>
            </a:r>
            <a:endParaRPr lang="fi-F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323528" y="1067252"/>
            <a:ext cx="874846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err="1" smtClean="0"/>
              <a:t>Thus</a:t>
            </a:r>
            <a:r>
              <a:rPr lang="fi-FI" sz="3200" b="1" u="sng" dirty="0"/>
              <a:t> </a:t>
            </a:r>
            <a:r>
              <a:rPr lang="fi-FI" sz="3200" b="1" u="sng" dirty="0" err="1" smtClean="0"/>
              <a:t>we</a:t>
            </a:r>
            <a:r>
              <a:rPr lang="fi-FI" sz="3200" b="1" u="sng" dirty="0" smtClean="0"/>
              <a:t> </a:t>
            </a:r>
            <a:r>
              <a:rPr lang="fi-FI" sz="3200" b="1" u="sng" dirty="0" err="1" smtClean="0"/>
              <a:t>have</a:t>
            </a:r>
            <a:r>
              <a:rPr lang="fi-FI" sz="3200" b="1" u="sng" dirty="0" smtClean="0"/>
              <a:t> to </a:t>
            </a:r>
            <a:r>
              <a:rPr lang="fi-FI" sz="3200" b="1" u="sng" dirty="0" err="1" smtClean="0"/>
              <a:t>think</a:t>
            </a:r>
            <a:r>
              <a:rPr lang="fi-FI" sz="3200" b="1" u="sng" dirty="0" smtClean="0"/>
              <a:t> MULTILAYERS..</a:t>
            </a:r>
          </a:p>
          <a:p>
            <a:pPr marL="514350" indent="-514350"/>
            <a:endParaRPr lang="fi-FI" sz="1400" dirty="0" smtClean="0"/>
          </a:p>
          <a:p>
            <a:pPr marL="514350" indent="-514350">
              <a:buAutoNum type="alphaUcPeriod"/>
            </a:pPr>
            <a:r>
              <a:rPr lang="fi-FI" sz="3200" dirty="0" err="1" smtClean="0"/>
              <a:t>when</a:t>
            </a:r>
            <a:r>
              <a:rPr lang="fi-FI" sz="3200" dirty="0" smtClean="0"/>
              <a:t> </a:t>
            </a:r>
            <a:r>
              <a:rPr lang="fi-FI" sz="3200" dirty="0" err="1" smtClean="0"/>
              <a:t>building</a:t>
            </a:r>
            <a:r>
              <a:rPr lang="fi-FI" sz="3200" dirty="0" smtClean="0"/>
              <a:t> </a:t>
            </a:r>
            <a:r>
              <a:rPr lang="fi-FI" sz="3200" dirty="0" err="1" smtClean="0"/>
              <a:t>properties</a:t>
            </a:r>
            <a:r>
              <a:rPr lang="fi-FI" sz="3200" dirty="0" smtClean="0"/>
              <a:t> to </a:t>
            </a:r>
            <a:r>
              <a:rPr lang="fi-FI" sz="3200" dirty="0" err="1" smtClean="0"/>
              <a:t>make</a:t>
            </a:r>
            <a:r>
              <a:rPr lang="fi-FI" sz="3200" dirty="0" smtClean="0"/>
              <a:t> </a:t>
            </a:r>
            <a:r>
              <a:rPr lang="fi-FI" sz="3200" dirty="0" err="1" smtClean="0"/>
              <a:t>WPCs</a:t>
            </a:r>
            <a:r>
              <a:rPr lang="fi-FI" sz="3200" dirty="0" smtClean="0"/>
              <a:t> </a:t>
            </a:r>
            <a:r>
              <a:rPr lang="fi-FI" sz="3200" dirty="0" err="1" smtClean="0"/>
              <a:t>attractive</a:t>
            </a:r>
            <a:r>
              <a:rPr lang="fi-FI" sz="3200" dirty="0" smtClean="0"/>
              <a:t> to </a:t>
            </a:r>
            <a:r>
              <a:rPr lang="fi-FI" sz="3200" dirty="0" err="1" smtClean="0"/>
              <a:t>buyers</a:t>
            </a:r>
            <a:r>
              <a:rPr lang="fi-FI" sz="3200" dirty="0" smtClean="0"/>
              <a:t> and </a:t>
            </a:r>
            <a:r>
              <a:rPr lang="fi-FI" sz="3200" dirty="0" err="1" smtClean="0"/>
              <a:t>specifiers</a:t>
            </a:r>
            <a:r>
              <a:rPr lang="fi-FI" sz="3200" dirty="0" smtClean="0"/>
              <a:t>;</a:t>
            </a:r>
          </a:p>
          <a:p>
            <a:pPr marL="514350" indent="-514350"/>
            <a:r>
              <a:rPr lang="fi-FI" sz="3200" dirty="0" smtClean="0"/>
              <a:t> </a:t>
            </a:r>
            <a:r>
              <a:rPr lang="fi-FI" sz="3200" b="1" dirty="0" err="1" smtClean="0">
                <a:sym typeface="Wingdings" pitchFamily="2" charset="2"/>
              </a:rPr>
              <a:t></a:t>
            </a:r>
            <a:r>
              <a:rPr lang="fi-FI" sz="3200" b="1" dirty="0" err="1" smtClean="0"/>
              <a:t>use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right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plastics</a:t>
            </a:r>
            <a:r>
              <a:rPr lang="fi-FI" sz="3200" b="1" dirty="0" smtClean="0"/>
              <a:t> and </a:t>
            </a:r>
            <a:r>
              <a:rPr lang="fi-FI" sz="3200" b="1" dirty="0" err="1" smtClean="0"/>
              <a:t>additives</a:t>
            </a:r>
            <a:r>
              <a:rPr lang="fi-FI" sz="3200" b="1" dirty="0" smtClean="0"/>
              <a:t> at </a:t>
            </a:r>
            <a:r>
              <a:rPr lang="fi-FI" sz="3200" b="1" dirty="0" err="1" smtClean="0"/>
              <a:t>surface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layer</a:t>
            </a:r>
            <a:endParaRPr lang="fi-FI" sz="3200" b="1" dirty="0" smtClean="0"/>
          </a:p>
          <a:p>
            <a:pPr marL="514350" indent="-514350">
              <a:buAutoNum type="alphaUcPeriod"/>
            </a:pPr>
            <a:endParaRPr lang="fi-FI" sz="3200" dirty="0"/>
          </a:p>
          <a:p>
            <a:pPr marL="514350" indent="-514350"/>
            <a:r>
              <a:rPr lang="fi-FI" sz="3200" dirty="0" smtClean="0"/>
              <a:t>B.	</a:t>
            </a:r>
            <a:r>
              <a:rPr lang="fi-FI" sz="3200" dirty="0" err="1" smtClean="0"/>
              <a:t>when</a:t>
            </a:r>
            <a:r>
              <a:rPr lang="fi-FI" sz="3200" dirty="0" smtClean="0"/>
              <a:t> </a:t>
            </a:r>
            <a:r>
              <a:rPr lang="fi-FI" sz="3200" dirty="0" err="1" smtClean="0"/>
              <a:t>making</a:t>
            </a:r>
            <a:r>
              <a:rPr lang="fi-FI" sz="3200" dirty="0" smtClean="0"/>
              <a:t> </a:t>
            </a:r>
            <a:r>
              <a:rPr lang="fi-FI" sz="3200" dirty="0" err="1" smtClean="0"/>
              <a:t>WPCs</a:t>
            </a:r>
            <a:r>
              <a:rPr lang="fi-FI" sz="3200" dirty="0" smtClean="0"/>
              <a:t> </a:t>
            </a:r>
            <a:r>
              <a:rPr lang="fi-FI" sz="3200" dirty="0" err="1" smtClean="0"/>
              <a:t>affordable</a:t>
            </a:r>
            <a:r>
              <a:rPr lang="fi-FI" sz="3200" dirty="0" smtClean="0"/>
              <a:t> </a:t>
            </a:r>
            <a:r>
              <a:rPr lang="fi-FI" sz="3200" dirty="0" err="1" smtClean="0"/>
              <a:t>and/or</a:t>
            </a:r>
            <a:r>
              <a:rPr lang="fi-FI" sz="3200" dirty="0" smtClean="0"/>
              <a:t> </a:t>
            </a:r>
            <a:r>
              <a:rPr lang="fi-FI" sz="3200" dirty="0" err="1" smtClean="0"/>
              <a:t>competitive</a:t>
            </a:r>
            <a:r>
              <a:rPr lang="fi-FI" sz="3200" dirty="0" smtClean="0"/>
              <a:t> to </a:t>
            </a:r>
            <a:r>
              <a:rPr lang="fi-FI" sz="3200" dirty="0" err="1" smtClean="0"/>
              <a:t>buyers</a:t>
            </a:r>
            <a:r>
              <a:rPr lang="fi-FI" sz="3200" dirty="0" smtClean="0"/>
              <a:t>;</a:t>
            </a:r>
            <a:endParaRPr lang="fi-FI" sz="3200" dirty="0"/>
          </a:p>
          <a:p>
            <a:pPr marL="514350" indent="-514350"/>
            <a:r>
              <a:rPr lang="fi-FI" sz="3200" dirty="0" smtClean="0">
                <a:sym typeface="Wingdings" pitchFamily="2" charset="2"/>
              </a:rPr>
              <a:t> </a:t>
            </a:r>
            <a:r>
              <a:rPr lang="fi-FI" sz="3200" b="1" dirty="0" err="1" smtClean="0">
                <a:sym typeface="Wingdings" pitchFamily="2" charset="2"/>
              </a:rPr>
              <a:t>use</a:t>
            </a:r>
            <a:r>
              <a:rPr lang="fi-FI" sz="3200" b="1" dirty="0" smtClean="0">
                <a:sym typeface="Wingdings" pitchFamily="2" charset="2"/>
              </a:rPr>
              <a:t> </a:t>
            </a:r>
            <a:r>
              <a:rPr lang="fi-FI" sz="3200" b="1" dirty="0" err="1" smtClean="0">
                <a:sym typeface="Wingdings" pitchFamily="2" charset="2"/>
              </a:rPr>
              <a:t>waste/side</a:t>
            </a:r>
            <a:r>
              <a:rPr lang="fi-FI" sz="3200" b="1" dirty="0" smtClean="0">
                <a:sym typeface="Wingdings" pitchFamily="2" charset="2"/>
              </a:rPr>
              <a:t> </a:t>
            </a:r>
            <a:r>
              <a:rPr lang="fi-FI" sz="3200" b="1" dirty="0" err="1" smtClean="0">
                <a:sym typeface="Wingdings" pitchFamily="2" charset="2"/>
              </a:rPr>
              <a:t>streams/recycled</a:t>
            </a:r>
            <a:r>
              <a:rPr lang="fi-FI" sz="3200" b="1" dirty="0" smtClean="0">
                <a:sym typeface="Wingdings" pitchFamily="2" charset="2"/>
              </a:rPr>
              <a:t> </a:t>
            </a:r>
            <a:r>
              <a:rPr lang="fi-FI" sz="3200" b="1" dirty="0" err="1" smtClean="0">
                <a:sym typeface="Wingdings" pitchFamily="2" charset="2"/>
              </a:rPr>
              <a:t>plastics</a:t>
            </a:r>
            <a:r>
              <a:rPr lang="fi-FI" sz="3200" b="1" dirty="0" smtClean="0">
                <a:sym typeface="Wingdings" pitchFamily="2" charset="2"/>
              </a:rPr>
              <a:t> at </a:t>
            </a:r>
            <a:r>
              <a:rPr lang="fi-FI" sz="3200" b="1" dirty="0" err="1" smtClean="0">
                <a:sym typeface="Wingdings" pitchFamily="2" charset="2"/>
              </a:rPr>
              <a:t>core</a:t>
            </a:r>
            <a:r>
              <a:rPr lang="fi-FI" sz="3200" b="1" dirty="0" smtClean="0">
                <a:sym typeface="Wingdings" pitchFamily="2" charset="2"/>
              </a:rPr>
              <a:t> </a:t>
            </a:r>
            <a:r>
              <a:rPr lang="fi-FI" sz="3200" b="1" dirty="0" err="1" smtClean="0">
                <a:sym typeface="Wingdings" pitchFamily="2" charset="2"/>
              </a:rPr>
              <a:t>layer</a:t>
            </a:r>
            <a:r>
              <a:rPr lang="fi-FI" sz="3200" b="1" dirty="0" smtClean="0">
                <a:sym typeface="Wingdings" pitchFamily="2" charset="2"/>
              </a:rPr>
              <a:t> </a:t>
            </a:r>
            <a:r>
              <a:rPr lang="fi-FI" sz="3200" b="1" dirty="0" err="1" smtClean="0">
                <a:sym typeface="Wingdings" pitchFamily="2" charset="2"/>
              </a:rPr>
              <a:t>embeddded</a:t>
            </a:r>
            <a:r>
              <a:rPr lang="fi-FI" sz="3200" b="1" dirty="0" smtClean="0">
                <a:sym typeface="Wingdings" pitchFamily="2" charset="2"/>
              </a:rPr>
              <a:t> </a:t>
            </a:r>
            <a:r>
              <a:rPr lang="fi-FI" sz="3200" b="1" dirty="0" err="1" smtClean="0">
                <a:sym typeface="Wingdings" pitchFamily="2" charset="2"/>
              </a:rPr>
              <a:t>by</a:t>
            </a:r>
            <a:r>
              <a:rPr lang="fi-FI" sz="3200" b="1" dirty="0" smtClean="0">
                <a:sym typeface="Wingdings" pitchFamily="2" charset="2"/>
              </a:rPr>
              <a:t> the </a:t>
            </a:r>
            <a:r>
              <a:rPr lang="fi-FI" sz="3200" b="1" dirty="0" err="1" smtClean="0">
                <a:sym typeface="Wingdings" pitchFamily="2" charset="2"/>
              </a:rPr>
              <a:t>surface</a:t>
            </a:r>
            <a:r>
              <a:rPr lang="fi-FI" sz="3200" b="1" dirty="0" smtClean="0">
                <a:sym typeface="Wingdings" pitchFamily="2" charset="2"/>
              </a:rPr>
              <a:t> </a:t>
            </a:r>
            <a:r>
              <a:rPr lang="fi-FI" sz="3200" b="1" dirty="0" err="1" smtClean="0">
                <a:sym typeface="Wingdings" pitchFamily="2" charset="2"/>
              </a:rPr>
              <a:t>layer</a:t>
            </a:r>
            <a:endParaRPr lang="fi-FI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0"/>
            <a:ext cx="219573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onenor 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098" y="6381328"/>
            <a:ext cx="1635694" cy="313508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611560" y="1013827"/>
            <a:ext cx="7920880" cy="830997"/>
          </a:xfrm>
          <a:prstGeom prst="rect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Multilayer</a:t>
            </a:r>
            <a:r>
              <a:rPr lang="fi-FI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WPC-Extrusion</a:t>
            </a:r>
            <a:endParaRPr lang="fi-FI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23528" y="1931348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 err="1" smtClean="0"/>
              <a:t>Methods</a:t>
            </a:r>
            <a:endParaRPr lang="fi-FI" sz="3200" b="1" u="sng" dirty="0" smtClean="0"/>
          </a:p>
          <a:p>
            <a:pPr marL="514350" indent="-514350">
              <a:buAutoNum type="alphaUcPeriod"/>
            </a:pPr>
            <a:r>
              <a:rPr lang="fi-FI" sz="3200" dirty="0" err="1" smtClean="0"/>
              <a:t>Capping</a:t>
            </a:r>
            <a:r>
              <a:rPr lang="fi-FI" sz="3200" dirty="0" smtClean="0"/>
              <a:t> </a:t>
            </a:r>
            <a:r>
              <a:rPr lang="fi-FI" sz="3200" dirty="0" err="1" smtClean="0"/>
              <a:t>WPC-core</a:t>
            </a:r>
            <a:r>
              <a:rPr lang="fi-FI" sz="3200" dirty="0" smtClean="0"/>
              <a:t> </a:t>
            </a:r>
            <a:r>
              <a:rPr lang="fi-FI" sz="3200" dirty="0" err="1" smtClean="0"/>
              <a:t>with</a:t>
            </a:r>
            <a:r>
              <a:rPr lang="fi-FI" sz="3200" dirty="0" smtClean="0"/>
              <a:t> </a:t>
            </a:r>
            <a:r>
              <a:rPr lang="fi-FI" sz="3200" dirty="0" err="1" smtClean="0"/>
              <a:t>plastics</a:t>
            </a:r>
            <a:r>
              <a:rPr lang="fi-FI" sz="3200" dirty="0" smtClean="0"/>
              <a:t> in </a:t>
            </a:r>
            <a:r>
              <a:rPr lang="fi-FI" sz="3200" dirty="0" err="1" smtClean="0"/>
              <a:t>co-extrusion</a:t>
            </a:r>
            <a:r>
              <a:rPr lang="fi-FI" sz="3200" dirty="0" smtClean="0"/>
              <a:t> </a:t>
            </a:r>
            <a:endParaRPr lang="fi-FI" sz="3200" dirty="0"/>
          </a:p>
          <a:p>
            <a:pPr marL="514350" indent="-514350"/>
            <a:r>
              <a:rPr lang="fi-FI" sz="3200" dirty="0" smtClean="0"/>
              <a:t>B.	</a:t>
            </a:r>
            <a:r>
              <a:rPr lang="fi-FI" sz="3200" dirty="0" err="1" smtClean="0"/>
              <a:t>Multilayer</a:t>
            </a:r>
            <a:r>
              <a:rPr lang="fi-FI" sz="3200" dirty="0" smtClean="0"/>
              <a:t> </a:t>
            </a:r>
            <a:r>
              <a:rPr lang="fi-FI" sz="3200" dirty="0" err="1" smtClean="0"/>
              <a:t>WPCs</a:t>
            </a:r>
            <a:r>
              <a:rPr lang="fi-FI" sz="3200" dirty="0" smtClean="0"/>
              <a:t> </a:t>
            </a:r>
            <a:r>
              <a:rPr lang="fi-FI" sz="3200" dirty="0" err="1" smtClean="0"/>
              <a:t>with</a:t>
            </a:r>
            <a:r>
              <a:rPr lang="fi-FI" sz="3200" dirty="0" smtClean="0"/>
              <a:t> 2-rotor </a:t>
            </a:r>
            <a:r>
              <a:rPr lang="fi-FI" sz="3200" dirty="0" err="1" smtClean="0"/>
              <a:t>Conex®-extruder</a:t>
            </a:r>
            <a:endParaRPr lang="fi-FI" sz="3200" b="1" dirty="0" smtClean="0"/>
          </a:p>
        </p:txBody>
      </p:sp>
      <p:pic>
        <p:nvPicPr>
          <p:cNvPr id="7" name="Kuva 6" descr="1209CT_WoodPlastic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315" y="4365104"/>
            <a:ext cx="4389701" cy="1733932"/>
          </a:xfrm>
          <a:prstGeom prst="rect">
            <a:avLst/>
          </a:prstGeom>
        </p:spPr>
      </p:pic>
      <p:pic>
        <p:nvPicPr>
          <p:cNvPr id="9" name="Kuva 8" descr="CWE multilay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573016"/>
            <a:ext cx="3528392" cy="2814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580</Words>
  <Application>Microsoft Office PowerPoint</Application>
  <PresentationFormat>Näytössä katseltava diaesitys (4:3)</PresentationFormat>
  <Paragraphs>100</Paragraphs>
  <Slides>15</Slides>
  <Notes>0</Notes>
  <HiddenSlides>0</HiddenSlides>
  <MMClips>2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Markku Vilkki</dc:creator>
  <cp:lastModifiedBy>Markku Vilkki</cp:lastModifiedBy>
  <cp:revision>39</cp:revision>
  <dcterms:created xsi:type="dcterms:W3CDTF">2014-09-17T07:41:28Z</dcterms:created>
  <dcterms:modified xsi:type="dcterms:W3CDTF">2014-09-17T11:23:12Z</dcterms:modified>
</cp:coreProperties>
</file>